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9"/>
  </p:notesMasterIdLst>
  <p:handoutMasterIdLst>
    <p:handoutMasterId r:id="rId60"/>
  </p:handoutMasterIdLst>
  <p:sldIdLst>
    <p:sldId id="256" r:id="rId2"/>
    <p:sldId id="494" r:id="rId3"/>
    <p:sldId id="613" r:id="rId4"/>
    <p:sldId id="615" r:id="rId5"/>
    <p:sldId id="616" r:id="rId6"/>
    <p:sldId id="617" r:id="rId7"/>
    <p:sldId id="618" r:id="rId8"/>
    <p:sldId id="619" r:id="rId9"/>
    <p:sldId id="620" r:id="rId10"/>
    <p:sldId id="621" r:id="rId11"/>
    <p:sldId id="622" r:id="rId12"/>
    <p:sldId id="623" r:id="rId13"/>
    <p:sldId id="624" r:id="rId14"/>
    <p:sldId id="625" r:id="rId15"/>
    <p:sldId id="626" r:id="rId16"/>
    <p:sldId id="627" r:id="rId17"/>
    <p:sldId id="628" r:id="rId18"/>
    <p:sldId id="629" r:id="rId19"/>
    <p:sldId id="630" r:id="rId20"/>
    <p:sldId id="631" r:id="rId21"/>
    <p:sldId id="632" r:id="rId22"/>
    <p:sldId id="633" r:id="rId23"/>
    <p:sldId id="634" r:id="rId24"/>
    <p:sldId id="636" r:id="rId25"/>
    <p:sldId id="637" r:id="rId26"/>
    <p:sldId id="638" r:id="rId27"/>
    <p:sldId id="639" r:id="rId28"/>
    <p:sldId id="640" r:id="rId29"/>
    <p:sldId id="641" r:id="rId30"/>
    <p:sldId id="670" r:id="rId31"/>
    <p:sldId id="671" r:id="rId32"/>
    <p:sldId id="643" r:id="rId33"/>
    <p:sldId id="646" r:id="rId34"/>
    <p:sldId id="644" r:id="rId35"/>
    <p:sldId id="647" r:id="rId36"/>
    <p:sldId id="648" r:id="rId37"/>
    <p:sldId id="649" r:id="rId38"/>
    <p:sldId id="650" r:id="rId39"/>
    <p:sldId id="651" r:id="rId40"/>
    <p:sldId id="652" r:id="rId41"/>
    <p:sldId id="653" r:id="rId42"/>
    <p:sldId id="654" r:id="rId43"/>
    <p:sldId id="655" r:id="rId44"/>
    <p:sldId id="656" r:id="rId45"/>
    <p:sldId id="657" r:id="rId46"/>
    <p:sldId id="658" r:id="rId47"/>
    <p:sldId id="659" r:id="rId48"/>
    <p:sldId id="660" r:id="rId49"/>
    <p:sldId id="661" r:id="rId50"/>
    <p:sldId id="662" r:id="rId51"/>
    <p:sldId id="663" r:id="rId52"/>
    <p:sldId id="664" r:id="rId53"/>
    <p:sldId id="665" r:id="rId54"/>
    <p:sldId id="666" r:id="rId55"/>
    <p:sldId id="667" r:id="rId56"/>
    <p:sldId id="668" r:id="rId57"/>
    <p:sldId id="612" r:id="rId58"/>
  </p:sldIdLst>
  <p:sldSz cx="13817600" cy="7772400"/>
  <p:notesSz cx="6858000" cy="9144000"/>
  <p:defaultTextStyle>
    <a:defPPr>
      <a:defRPr lang="en-US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435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4416" autoAdjust="0"/>
  </p:normalViewPr>
  <p:slideViewPr>
    <p:cSldViewPr>
      <p:cViewPr varScale="1">
        <p:scale>
          <a:sx n="54" d="100"/>
          <a:sy n="54" d="100"/>
        </p:scale>
        <p:origin x="1104" y="66"/>
      </p:cViewPr>
      <p:guideLst>
        <p:guide orient="horz" pos="2448"/>
        <p:guide pos="43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7A162-7AE0-4734-8329-E6EF15A67CA1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D3E08-1F1D-453D-99F1-53E4B2E46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619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38D01-B6A8-4E40-A11C-85D5B25719CF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B02277-9392-41C3-AA11-A5F619BDE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22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559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971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32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640" y="4404360"/>
            <a:ext cx="967232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15125E9-6101-5A80-5F89-16E1FDA03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86525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8622"/>
            <a:ext cx="13817600" cy="1050573"/>
          </a:xfrm>
        </p:spPr>
        <p:txBody>
          <a:bodyPr>
            <a:normAutofit/>
          </a:bodyPr>
          <a:lstStyle>
            <a:lvl1pPr>
              <a:defRPr sz="4399">
                <a:solidFill>
                  <a:srgbClr val="002060"/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77" y="2090804"/>
            <a:ext cx="13166263" cy="5367667"/>
          </a:xfrm>
        </p:spPr>
        <p:txBody>
          <a:bodyPr/>
          <a:lstStyle>
            <a:lvl1pPr marL="288925" indent="-288925">
              <a:buClr>
                <a:schemeClr val="tx2"/>
              </a:buClr>
              <a:buSzPct val="90000"/>
              <a:buFont typeface="Palatino Linotype" panose="02040502050505030304" pitchFamily="18" charset="0"/>
              <a:buChar char="•"/>
              <a:defRPr sz="2000">
                <a:latin typeface="Palatino Linotype" panose="02040502050505030304" pitchFamily="18" charset="0"/>
              </a:defRPr>
            </a:lvl1pPr>
            <a:lvl2pPr marL="631825" indent="-227013">
              <a:buClr>
                <a:schemeClr val="tx2"/>
              </a:buClr>
              <a:buSzPct val="90000"/>
              <a:buFont typeface="Wingdings" panose="05000000000000000000" pitchFamily="2" charset="2"/>
              <a:buChar char="§"/>
              <a:defRPr sz="1800">
                <a:latin typeface="Palatino Linotype" panose="02040502050505030304" pitchFamily="18" charset="0"/>
              </a:defRPr>
            </a:lvl2pPr>
            <a:lvl3pPr marL="973138" indent="-231775">
              <a:buClr>
                <a:schemeClr val="tx2"/>
              </a:buClr>
              <a:buFont typeface="Courier New" panose="02070309020205020404" pitchFamily="49" charset="0"/>
              <a:buChar char="o"/>
              <a:defRPr sz="1600">
                <a:latin typeface="Palatino Linotype" panose="02040502050505030304" pitchFamily="18" charset="0"/>
              </a:defRPr>
            </a:lvl3pPr>
            <a:lvl4pPr marL="1254125" indent="-222250">
              <a:buClr>
                <a:schemeClr val="tx2"/>
              </a:buClr>
              <a:defRPr sz="1400">
                <a:latin typeface="Palatino Linotype" panose="02040502050505030304" pitchFamily="18" charset="0"/>
              </a:defRPr>
            </a:lvl4pPr>
            <a:lvl5pPr marL="1430338" indent="-176213">
              <a:buClr>
                <a:schemeClr val="tx2"/>
              </a:buClr>
              <a:defRPr sz="1200"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2034827" y="7152499"/>
            <a:ext cx="1523369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0102D1B-0293-4647-B4E5-AE469158D403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/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0" y="-31035"/>
            <a:ext cx="13817601" cy="489657"/>
            <a:chOff x="0" y="-27384"/>
            <a:chExt cx="9144000" cy="432051"/>
          </a:xfrm>
        </p:grpSpPr>
        <p:sp>
          <p:nvSpPr>
            <p:cNvPr id="13" name="TextBox 12"/>
            <p:cNvSpPr txBox="1"/>
            <p:nvPr userDrawn="1"/>
          </p:nvSpPr>
          <p:spPr>
            <a:xfrm>
              <a:off x="0" y="-27384"/>
              <a:ext cx="9137405" cy="2715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MY" sz="1400" b="1" i="1" baseline="0" dirty="0">
                  <a:latin typeface="Palatino Linotype" panose="02040502050505030304" pitchFamily="18" charset="0"/>
                </a:rPr>
                <a:t>Data Structures</a:t>
              </a:r>
            </a:p>
          </p:txBody>
        </p:sp>
        <p:cxnSp>
          <p:nvCxnSpPr>
            <p:cNvPr id="15" name="Straight Connector 14"/>
            <p:cNvCxnSpPr/>
            <p:nvPr userDrawn="1"/>
          </p:nvCxnSpPr>
          <p:spPr>
            <a:xfrm>
              <a:off x="107504" y="404667"/>
              <a:ext cx="9036496" cy="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rgbClr val="C99503"/>
                  </a:gs>
                  <a:gs pos="60000">
                    <a:schemeClr val="accent1">
                      <a:tint val="44500"/>
                      <a:satMod val="160000"/>
                      <a:alpha val="56000"/>
                      <a:lumMod val="83000"/>
                    </a:schemeClr>
                  </a:gs>
                  <a:gs pos="100000">
                    <a:schemeClr val="tx1">
                      <a:lumMod val="64000"/>
                      <a:lumOff val="36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" name="Straight Connector 5"/>
          <p:cNvCxnSpPr/>
          <p:nvPr userDrawn="1"/>
        </p:nvCxnSpPr>
        <p:spPr>
          <a:xfrm>
            <a:off x="380077" y="1519537"/>
            <a:ext cx="13166263" cy="0"/>
          </a:xfrm>
          <a:prstGeom prst="line">
            <a:avLst/>
          </a:prstGeom>
          <a:ln w="25400" cap="rnd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380077" y="1509937"/>
            <a:ext cx="8507126" cy="350293"/>
          </a:xfrm>
        </p:spPr>
        <p:txBody>
          <a:bodyPr>
            <a:normAutofit/>
          </a:bodyPr>
          <a:lstStyle>
            <a:lvl1pPr marL="0" indent="0">
              <a:buNone/>
              <a:defRPr sz="1400" i="1">
                <a:latin typeface="Palatino Linotype" panose="02040502050505030304" pitchFamily="18" charset="0"/>
              </a:defRPr>
            </a:lvl1pPr>
            <a:lvl2pPr marL="690563" indent="-233363">
              <a:defRPr sz="1800">
                <a:latin typeface="Palatino Linotype" panose="02040502050505030304" pitchFamily="18" charset="0"/>
              </a:defRPr>
            </a:lvl2pPr>
            <a:lvl3pPr marL="1031875" indent="-234950">
              <a:buFont typeface="Wingdings" panose="05000000000000000000" pitchFamily="2" charset="2"/>
              <a:buChar char="§"/>
              <a:defRPr sz="1600">
                <a:latin typeface="Palatino Linotype" panose="02040502050505030304" pitchFamily="18" charset="0"/>
              </a:defRPr>
            </a:lvl3pPr>
            <a:lvl4pPr marL="1371600" indent="-223838">
              <a:buFont typeface="Arial" panose="020B0604020202020204" pitchFamily="34" charset="0"/>
              <a:buChar char="»"/>
              <a:defRPr sz="1400">
                <a:latin typeface="Palatino Linotype" panose="02040502050505030304" pitchFamily="18" charset="0"/>
              </a:defRPr>
            </a:lvl4pPr>
            <a:lvl5pPr>
              <a:defRPr sz="1506"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BC473C-E8AC-C4B4-7536-C118F48777B9}"/>
              </a:ext>
            </a:extLst>
          </p:cNvPr>
          <p:cNvSpPr txBox="1"/>
          <p:nvPr userDrawn="1"/>
        </p:nvSpPr>
        <p:spPr>
          <a:xfrm>
            <a:off x="11459" y="0"/>
            <a:ext cx="717452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400" b="1" i="1" kern="1200" baseline="0" dirty="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rPr>
              <a:t>University of </a:t>
            </a:r>
            <a:r>
              <a:rPr lang="en-MY" sz="1400" b="1" i="1" kern="1200" baseline="0" dirty="0" err="1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rPr>
              <a:t>Basrah</a:t>
            </a:r>
            <a:r>
              <a:rPr lang="en-MY" sz="1400" b="1" i="1" kern="1200" baseline="0" dirty="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41154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880" y="632185"/>
            <a:ext cx="12435840" cy="1050573"/>
          </a:xfrm>
        </p:spPr>
        <p:txBody>
          <a:bodyPr>
            <a:normAutofit/>
          </a:bodyPr>
          <a:lstStyle>
            <a:lvl1pPr>
              <a:defRPr sz="3599">
                <a:solidFill>
                  <a:srgbClr val="002060"/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77" y="2090804"/>
            <a:ext cx="13166263" cy="5367667"/>
          </a:xfrm>
          <a:ln>
            <a:gradFill>
              <a:gsLst>
                <a:gs pos="1000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/>
          <a:lstStyle>
            <a:lvl1pPr>
              <a:defRPr sz="2400">
                <a:latin typeface="Palatino Linotype" panose="02040502050505030304" pitchFamily="18" charset="0"/>
              </a:defRPr>
            </a:lvl1pPr>
            <a:lvl2pPr marL="693680" indent="-236518">
              <a:defRPr sz="2000">
                <a:latin typeface="Palatino Linotype" panose="02040502050505030304" pitchFamily="18" charset="0"/>
              </a:defRPr>
            </a:lvl2pPr>
            <a:lvl3pPr>
              <a:defRPr sz="1800">
                <a:latin typeface="Palatino Linotype" panose="02040502050505030304" pitchFamily="18" charset="0"/>
              </a:defRPr>
            </a:lvl3pPr>
            <a:lvl4pPr>
              <a:defRPr sz="1600">
                <a:latin typeface="Palatino Linotype" panose="02040502050505030304" pitchFamily="18" charset="0"/>
              </a:defRPr>
            </a:lvl4pPr>
            <a:lvl5pPr>
              <a:defRPr sz="1400"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2240594" y="7458471"/>
            <a:ext cx="15233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0102D1B-0293-4647-B4E5-AE469158D403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/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128946" y="163218"/>
            <a:ext cx="13655150" cy="0"/>
          </a:xfrm>
          <a:prstGeom prst="line">
            <a:avLst/>
          </a:prstGeom>
          <a:ln w="19050">
            <a:gradFill flip="none" rotWithShape="1">
              <a:gsLst>
                <a:gs pos="0">
                  <a:srgbClr val="C99503"/>
                </a:gs>
                <a:gs pos="60000">
                  <a:schemeClr val="accent1">
                    <a:tint val="44500"/>
                    <a:satMod val="160000"/>
                    <a:alpha val="56000"/>
                    <a:lumMod val="83000"/>
                  </a:schemeClr>
                </a:gs>
                <a:gs pos="100000">
                  <a:schemeClr val="tx1">
                    <a:lumMod val="64000"/>
                    <a:lumOff val="36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3876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0880" y="311256"/>
            <a:ext cx="1243584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0880" y="1813563"/>
            <a:ext cx="12435840" cy="5129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0880" y="7203864"/>
            <a:ext cx="3224107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21015" y="7203864"/>
            <a:ext cx="4375573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2613" y="7203864"/>
            <a:ext cx="3224107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CFEE5-8EAD-403C-AFC6-4E09610A5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686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4" r:id="rId2"/>
    <p:sldLayoutId id="2147483683" r:id="rId3"/>
  </p:sldLayoutIdLst>
  <p:hf hdr="0" ftr="0" dt="0"/>
  <p:txStyles>
    <p:titleStyle>
      <a:lvl1pPr algn="ctr" defTabSz="914323" rtl="0" eaLnBrk="1" latinLnBrk="0" hangingPunct="1"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7" indent="-285726" algn="l" defTabSz="914323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6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7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9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1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3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4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8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4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97422" y="1172924"/>
            <a:ext cx="8784976" cy="2376264"/>
          </a:xfrm>
        </p:spPr>
        <p:txBody>
          <a:bodyPr>
            <a:noAutofit/>
          </a:bodyPr>
          <a:lstStyle/>
          <a:p>
            <a:endParaRPr lang="en-US" sz="4000" b="1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r>
              <a:rPr lang="en-US" sz="4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Data Structures</a:t>
            </a:r>
          </a:p>
          <a:p>
            <a:r>
              <a:rPr lang="en-US" sz="4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Lecture 7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834828" y="6498550"/>
            <a:ext cx="59584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latin typeface="Palatino Linotype" panose="02040502050505030304" pitchFamily="18" charset="0"/>
              </a:rPr>
              <a:t>Instructor: Ghazwan Abdulnabi Al-Ali</a:t>
            </a:r>
          </a:p>
        </p:txBody>
      </p:sp>
      <p:sp>
        <p:nvSpPr>
          <p:cNvPr id="2" name="Text Box 8">
            <a:extLst>
              <a:ext uri="{FF2B5EF4-FFF2-40B4-BE49-F238E27FC236}">
                <a16:creationId xmlns:a16="http://schemas.microsoft.com/office/drawing/2014/main" id="{6C7A2DF6-9A31-511F-88BB-09CF6F3B8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0913" y="7138781"/>
            <a:ext cx="9144000" cy="377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79" tIns="34289" rIns="68579" bIns="34289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latin typeface="Calibri"/>
                <a:cs typeface="Calibri"/>
              </a:rPr>
              <a:t>University of </a:t>
            </a:r>
            <a:r>
              <a:rPr lang="en-US" dirty="0" err="1">
                <a:latin typeface="Calibri"/>
                <a:cs typeface="Calibri"/>
              </a:rPr>
              <a:t>Basrah</a:t>
            </a:r>
            <a:r>
              <a:rPr lang="en-US" dirty="0">
                <a:latin typeface="Calibri"/>
                <a:cs typeface="Calibri"/>
              </a:rPr>
              <a:t>, Iraq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27A7A8-CEAC-2140-314E-9152434BFEE5}"/>
              </a:ext>
            </a:extLst>
          </p:cNvPr>
          <p:cNvSpPr txBox="1">
            <a:spLocks noChangeArrowheads="1"/>
          </p:cNvSpPr>
          <p:nvPr/>
        </p:nvSpPr>
        <p:spPr>
          <a:xfrm>
            <a:off x="2090913" y="255697"/>
            <a:ext cx="9144000" cy="134087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62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23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485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647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808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2970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132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294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Grade</a:t>
            </a:r>
          </a:p>
          <a:p>
            <a:r>
              <a:rPr lang="en-MY" dirty="0"/>
              <a:t>College of Computer Science and Information Technology</a:t>
            </a:r>
          </a:p>
          <a:p>
            <a:r>
              <a:rPr lang="en-MY" dirty="0"/>
              <a:t>Department of Computer Science</a:t>
            </a:r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40768AC-7770-AD21-669F-9C22097A87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03710" y="3727754"/>
            <a:ext cx="77724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Graphs- DFS &amp; BFS</a:t>
            </a:r>
          </a:p>
        </p:txBody>
      </p:sp>
    </p:spTree>
    <p:extLst>
      <p:ext uri="{BB962C8B-B14F-4D97-AF65-F5344CB8AC3E}">
        <p14:creationId xmlns:p14="http://schemas.microsoft.com/office/powerpoint/2010/main" val="221006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E183070-47B0-77D1-FB5E-F16796CDEF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8153" y="1625523"/>
            <a:ext cx="6715125" cy="51720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846A5D3-6262-89B9-3912-84F8B42F3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EX-1 Cont..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426C1DC-9185-4D7C-9534-362CD913B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2527595"/>
              </p:ext>
            </p:extLst>
          </p:nvPr>
        </p:nvGraphicFramePr>
        <p:xfrm>
          <a:off x="379413" y="2090738"/>
          <a:ext cx="3000996" cy="29667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00498">
                  <a:extLst>
                    <a:ext uri="{9D8B030D-6E8A-4147-A177-3AD203B41FA5}">
                      <a16:colId xmlns:a16="http://schemas.microsoft.com/office/drawing/2014/main" val="678018400"/>
                    </a:ext>
                  </a:extLst>
                </a:gridCol>
                <a:gridCol w="1500498">
                  <a:extLst>
                    <a:ext uri="{9D8B030D-6E8A-4147-A177-3AD203B41FA5}">
                      <a16:colId xmlns:a16="http://schemas.microsoft.com/office/drawing/2014/main" val="903375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Stack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Stack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54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Visit 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869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A,B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740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A,B,F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3235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A,B,F,H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836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Pop 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A,B,F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558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Pop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A,B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641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Pop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444818"/>
                  </a:ext>
                </a:extLst>
              </a:tr>
            </a:tbl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3304C0-6297-A661-7E1E-32B1BB02F2E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CB141C-38CB-CE4E-FA4D-977908935A44}"/>
              </a:ext>
            </a:extLst>
          </p:cNvPr>
          <p:cNvSpPr txBox="1"/>
          <p:nvPr/>
        </p:nvSpPr>
        <p:spPr>
          <a:xfrm>
            <a:off x="387349" y="5223502"/>
            <a:ext cx="671512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If possible, visit an adjacent unvisited vertex, mark it, and push it on the stack.</a:t>
            </a:r>
            <a:endParaRPr lang="en-MY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56EFC91-ED77-8031-687D-BD237377A920}"/>
              </a:ext>
            </a:extLst>
          </p:cNvPr>
          <p:cNvCxnSpPr/>
          <p:nvPr/>
        </p:nvCxnSpPr>
        <p:spPr>
          <a:xfrm flipV="1">
            <a:off x="8492976" y="4822304"/>
            <a:ext cx="0" cy="1440159"/>
          </a:xfrm>
          <a:prstGeom prst="straightConnector1">
            <a:avLst/>
          </a:prstGeom>
          <a:ln w="57150">
            <a:prstDash val="lgDash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A313DFD8-5D67-0021-F837-DB83BE082C39}"/>
              </a:ext>
            </a:extLst>
          </p:cNvPr>
          <p:cNvCxnSpPr>
            <a:cxnSpLocks/>
          </p:cNvCxnSpPr>
          <p:nvPr/>
        </p:nvCxnSpPr>
        <p:spPr>
          <a:xfrm flipV="1">
            <a:off x="8492976" y="3454152"/>
            <a:ext cx="0" cy="1152127"/>
          </a:xfrm>
          <a:prstGeom prst="straightConnector1">
            <a:avLst/>
          </a:prstGeom>
          <a:ln w="57150">
            <a:prstDash val="lgDash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1C67A24-AF0C-069C-7F7E-4B42B36B17C6}"/>
              </a:ext>
            </a:extLst>
          </p:cNvPr>
          <p:cNvCxnSpPr>
            <a:cxnSpLocks/>
          </p:cNvCxnSpPr>
          <p:nvPr/>
        </p:nvCxnSpPr>
        <p:spPr>
          <a:xfrm flipV="1">
            <a:off x="8492976" y="2557867"/>
            <a:ext cx="1614824" cy="680260"/>
          </a:xfrm>
          <a:prstGeom prst="straightConnector1">
            <a:avLst/>
          </a:prstGeom>
          <a:ln w="57150">
            <a:prstDash val="lgDash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9465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E183070-47B0-77D1-FB5E-F16796CDEF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8153" y="1625523"/>
            <a:ext cx="6715125" cy="51720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846A5D3-6262-89B9-3912-84F8B42F3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EX-1 Cont..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426C1DC-9185-4D7C-9534-362CD913B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465275"/>
              </p:ext>
            </p:extLst>
          </p:nvPr>
        </p:nvGraphicFramePr>
        <p:xfrm>
          <a:off x="379413" y="2090738"/>
          <a:ext cx="3000996" cy="33375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00498">
                  <a:extLst>
                    <a:ext uri="{9D8B030D-6E8A-4147-A177-3AD203B41FA5}">
                      <a16:colId xmlns:a16="http://schemas.microsoft.com/office/drawing/2014/main" val="678018400"/>
                    </a:ext>
                  </a:extLst>
                </a:gridCol>
                <a:gridCol w="1500498">
                  <a:extLst>
                    <a:ext uri="{9D8B030D-6E8A-4147-A177-3AD203B41FA5}">
                      <a16:colId xmlns:a16="http://schemas.microsoft.com/office/drawing/2014/main" val="903375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Stack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Stack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54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Visit 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869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A,B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740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A,B,F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3235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A,B,F,H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836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Pop 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A,B,F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558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Pop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A,B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641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Pop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444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A,C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432330"/>
                  </a:ext>
                </a:extLst>
              </a:tr>
            </a:tbl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3304C0-6297-A661-7E1E-32B1BB02F2E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CB141C-38CB-CE4E-FA4D-977908935A44}"/>
              </a:ext>
            </a:extLst>
          </p:cNvPr>
          <p:cNvSpPr txBox="1"/>
          <p:nvPr/>
        </p:nvSpPr>
        <p:spPr>
          <a:xfrm>
            <a:off x="379413" y="5515898"/>
            <a:ext cx="671512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If you can’t follow Rule 1, then, if possible, pop a vertex off the stack. </a:t>
            </a:r>
            <a:endParaRPr lang="en-MY" sz="2400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56EFC91-ED77-8031-687D-BD237377A920}"/>
              </a:ext>
            </a:extLst>
          </p:cNvPr>
          <p:cNvCxnSpPr/>
          <p:nvPr/>
        </p:nvCxnSpPr>
        <p:spPr>
          <a:xfrm flipV="1">
            <a:off x="8492976" y="4822304"/>
            <a:ext cx="0" cy="1440159"/>
          </a:xfrm>
          <a:prstGeom prst="straightConnector1">
            <a:avLst/>
          </a:prstGeom>
          <a:ln w="57150">
            <a:prstDash val="lgDash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A313DFD8-5D67-0021-F837-DB83BE082C39}"/>
              </a:ext>
            </a:extLst>
          </p:cNvPr>
          <p:cNvCxnSpPr>
            <a:cxnSpLocks/>
          </p:cNvCxnSpPr>
          <p:nvPr/>
        </p:nvCxnSpPr>
        <p:spPr>
          <a:xfrm flipV="1">
            <a:off x="8492976" y="3454152"/>
            <a:ext cx="0" cy="1152127"/>
          </a:xfrm>
          <a:prstGeom prst="straightConnector1">
            <a:avLst/>
          </a:prstGeom>
          <a:ln w="57150">
            <a:prstDash val="lgDash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1C67A24-AF0C-069C-7F7E-4B42B36B17C6}"/>
              </a:ext>
            </a:extLst>
          </p:cNvPr>
          <p:cNvCxnSpPr>
            <a:cxnSpLocks/>
          </p:cNvCxnSpPr>
          <p:nvPr/>
        </p:nvCxnSpPr>
        <p:spPr>
          <a:xfrm flipV="1">
            <a:off x="8492976" y="2446039"/>
            <a:ext cx="1656184" cy="792088"/>
          </a:xfrm>
          <a:prstGeom prst="straightConnector1">
            <a:avLst/>
          </a:prstGeom>
          <a:ln w="57150">
            <a:prstDash val="lgDash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313DFD8-5D67-0021-F837-DB83BE082C39}"/>
              </a:ext>
            </a:extLst>
          </p:cNvPr>
          <p:cNvCxnSpPr>
            <a:cxnSpLocks/>
          </p:cNvCxnSpPr>
          <p:nvPr/>
        </p:nvCxnSpPr>
        <p:spPr>
          <a:xfrm flipH="1">
            <a:off x="9573096" y="2482042"/>
            <a:ext cx="792088" cy="576065"/>
          </a:xfrm>
          <a:prstGeom prst="straightConnector1">
            <a:avLst/>
          </a:prstGeom>
          <a:ln w="38100"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8143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E183070-47B0-77D1-FB5E-F16796CDEF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8153" y="1625523"/>
            <a:ext cx="6715125" cy="51720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846A5D3-6262-89B9-3912-84F8B42F3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EX-1 Cont..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426C1DC-9185-4D7C-9534-362CD913B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2992675"/>
              </p:ext>
            </p:extLst>
          </p:nvPr>
        </p:nvGraphicFramePr>
        <p:xfrm>
          <a:off x="379413" y="2090738"/>
          <a:ext cx="3000996" cy="37084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00498">
                  <a:extLst>
                    <a:ext uri="{9D8B030D-6E8A-4147-A177-3AD203B41FA5}">
                      <a16:colId xmlns:a16="http://schemas.microsoft.com/office/drawing/2014/main" val="678018400"/>
                    </a:ext>
                  </a:extLst>
                </a:gridCol>
                <a:gridCol w="1500498">
                  <a:extLst>
                    <a:ext uri="{9D8B030D-6E8A-4147-A177-3AD203B41FA5}">
                      <a16:colId xmlns:a16="http://schemas.microsoft.com/office/drawing/2014/main" val="903375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Stack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Stack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54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Visit 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869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A,B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740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A,B,F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3235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A,B,F,H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836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Pop 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A,B,F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558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Pop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A,B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641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Pop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444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A,C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432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Pop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0136873"/>
                  </a:ext>
                </a:extLst>
              </a:tr>
            </a:tbl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3304C0-6297-A661-7E1E-32B1BB02F2E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CB141C-38CB-CE4E-FA4D-977908935A44}"/>
              </a:ext>
            </a:extLst>
          </p:cNvPr>
          <p:cNvSpPr txBox="1"/>
          <p:nvPr/>
        </p:nvSpPr>
        <p:spPr>
          <a:xfrm>
            <a:off x="271552" y="6382099"/>
            <a:ext cx="671512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If you can’t follow Rule 1, then, if possible, pop a vertex off the stack. </a:t>
            </a:r>
            <a:endParaRPr lang="en-MY" sz="2400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56EFC91-ED77-8031-687D-BD237377A920}"/>
              </a:ext>
            </a:extLst>
          </p:cNvPr>
          <p:cNvCxnSpPr/>
          <p:nvPr/>
        </p:nvCxnSpPr>
        <p:spPr>
          <a:xfrm flipV="1">
            <a:off x="8492976" y="4822304"/>
            <a:ext cx="0" cy="1440159"/>
          </a:xfrm>
          <a:prstGeom prst="straightConnector1">
            <a:avLst/>
          </a:prstGeom>
          <a:ln w="57150">
            <a:prstDash val="lgDash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A313DFD8-5D67-0021-F837-DB83BE082C39}"/>
              </a:ext>
            </a:extLst>
          </p:cNvPr>
          <p:cNvCxnSpPr>
            <a:cxnSpLocks/>
          </p:cNvCxnSpPr>
          <p:nvPr/>
        </p:nvCxnSpPr>
        <p:spPr>
          <a:xfrm flipV="1">
            <a:off x="8492976" y="3454152"/>
            <a:ext cx="0" cy="1152127"/>
          </a:xfrm>
          <a:prstGeom prst="straightConnector1">
            <a:avLst/>
          </a:prstGeom>
          <a:ln w="57150">
            <a:prstDash val="lgDash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1C67A24-AF0C-069C-7F7E-4B42B36B17C6}"/>
              </a:ext>
            </a:extLst>
          </p:cNvPr>
          <p:cNvCxnSpPr>
            <a:cxnSpLocks/>
          </p:cNvCxnSpPr>
          <p:nvPr/>
        </p:nvCxnSpPr>
        <p:spPr>
          <a:xfrm flipV="1">
            <a:off x="8492976" y="2446039"/>
            <a:ext cx="1656184" cy="792088"/>
          </a:xfrm>
          <a:prstGeom prst="straightConnector1">
            <a:avLst/>
          </a:prstGeom>
          <a:ln w="57150">
            <a:prstDash val="lgDash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313DFD8-5D67-0021-F837-DB83BE082C39}"/>
              </a:ext>
            </a:extLst>
          </p:cNvPr>
          <p:cNvCxnSpPr>
            <a:cxnSpLocks/>
          </p:cNvCxnSpPr>
          <p:nvPr/>
        </p:nvCxnSpPr>
        <p:spPr>
          <a:xfrm flipH="1">
            <a:off x="9573096" y="2482042"/>
            <a:ext cx="792088" cy="576065"/>
          </a:xfrm>
          <a:prstGeom prst="straightConnector1">
            <a:avLst/>
          </a:prstGeom>
          <a:ln w="38100"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9332A13-01A8-B700-ADB1-7267786A514A}"/>
              </a:ext>
            </a:extLst>
          </p:cNvPr>
          <p:cNvCxnSpPr>
            <a:cxnSpLocks/>
          </p:cNvCxnSpPr>
          <p:nvPr/>
        </p:nvCxnSpPr>
        <p:spPr>
          <a:xfrm flipV="1">
            <a:off x="9878485" y="2508916"/>
            <a:ext cx="774731" cy="697596"/>
          </a:xfrm>
          <a:prstGeom prst="straightConnector1">
            <a:avLst/>
          </a:prstGeom>
          <a:ln w="57150">
            <a:prstDash val="lgDash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637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E183070-47B0-77D1-FB5E-F16796CDEF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8153" y="1625523"/>
            <a:ext cx="6715125" cy="51720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846A5D3-6262-89B9-3912-84F8B42F3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EX-1 Cont..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426C1DC-9185-4D7C-9534-362CD913B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9627097"/>
              </p:ext>
            </p:extLst>
          </p:nvPr>
        </p:nvGraphicFramePr>
        <p:xfrm>
          <a:off x="379413" y="2090738"/>
          <a:ext cx="3000996" cy="48209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00498">
                  <a:extLst>
                    <a:ext uri="{9D8B030D-6E8A-4147-A177-3AD203B41FA5}">
                      <a16:colId xmlns:a16="http://schemas.microsoft.com/office/drawing/2014/main" val="678018400"/>
                    </a:ext>
                  </a:extLst>
                </a:gridCol>
                <a:gridCol w="1500498">
                  <a:extLst>
                    <a:ext uri="{9D8B030D-6E8A-4147-A177-3AD203B41FA5}">
                      <a16:colId xmlns:a16="http://schemas.microsoft.com/office/drawing/2014/main" val="903375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Stack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Stack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54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Visit 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869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A,B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740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A,B,F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3235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A,B,F,H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836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Pop 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A,B,F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558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Pop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A,B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641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Pop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444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A,C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432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Pop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0136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A,D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1793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A,D,G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0885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A,D,G.I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096939"/>
                  </a:ext>
                </a:extLst>
              </a:tr>
            </a:tbl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3304C0-6297-A661-7E1E-32B1BB02F2E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56EFC91-ED77-8031-687D-BD237377A920}"/>
              </a:ext>
            </a:extLst>
          </p:cNvPr>
          <p:cNvCxnSpPr/>
          <p:nvPr/>
        </p:nvCxnSpPr>
        <p:spPr>
          <a:xfrm flipV="1">
            <a:off x="8492976" y="4822304"/>
            <a:ext cx="0" cy="1440159"/>
          </a:xfrm>
          <a:prstGeom prst="straightConnector1">
            <a:avLst/>
          </a:prstGeom>
          <a:ln w="57150">
            <a:prstDash val="lgDash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A313DFD8-5D67-0021-F837-DB83BE082C39}"/>
              </a:ext>
            </a:extLst>
          </p:cNvPr>
          <p:cNvCxnSpPr>
            <a:cxnSpLocks/>
          </p:cNvCxnSpPr>
          <p:nvPr/>
        </p:nvCxnSpPr>
        <p:spPr>
          <a:xfrm flipV="1">
            <a:off x="8492976" y="3454152"/>
            <a:ext cx="0" cy="1152127"/>
          </a:xfrm>
          <a:prstGeom prst="straightConnector1">
            <a:avLst/>
          </a:prstGeom>
          <a:ln w="57150">
            <a:prstDash val="lgDash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1C67A24-AF0C-069C-7F7E-4B42B36B17C6}"/>
              </a:ext>
            </a:extLst>
          </p:cNvPr>
          <p:cNvCxnSpPr>
            <a:cxnSpLocks/>
          </p:cNvCxnSpPr>
          <p:nvPr/>
        </p:nvCxnSpPr>
        <p:spPr>
          <a:xfrm flipV="1">
            <a:off x="8492976" y="2446039"/>
            <a:ext cx="1656184" cy="792088"/>
          </a:xfrm>
          <a:prstGeom prst="straightConnector1">
            <a:avLst/>
          </a:prstGeom>
          <a:ln w="57150">
            <a:prstDash val="lgDash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313DFD8-5D67-0021-F837-DB83BE082C39}"/>
              </a:ext>
            </a:extLst>
          </p:cNvPr>
          <p:cNvCxnSpPr>
            <a:cxnSpLocks/>
          </p:cNvCxnSpPr>
          <p:nvPr/>
        </p:nvCxnSpPr>
        <p:spPr>
          <a:xfrm flipH="1">
            <a:off x="9573096" y="2482042"/>
            <a:ext cx="792088" cy="576065"/>
          </a:xfrm>
          <a:prstGeom prst="straightConnector1">
            <a:avLst/>
          </a:prstGeom>
          <a:ln w="38100"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9332A13-01A8-B700-ADB1-7267786A514A}"/>
              </a:ext>
            </a:extLst>
          </p:cNvPr>
          <p:cNvCxnSpPr>
            <a:cxnSpLocks/>
          </p:cNvCxnSpPr>
          <p:nvPr/>
        </p:nvCxnSpPr>
        <p:spPr>
          <a:xfrm flipV="1">
            <a:off x="9878485" y="2508916"/>
            <a:ext cx="774731" cy="697596"/>
          </a:xfrm>
          <a:prstGeom prst="straightConnector1">
            <a:avLst/>
          </a:prstGeom>
          <a:ln w="57150">
            <a:prstDash val="lgDash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3906863-8524-EDAE-0D93-7CAFDD7FF10A}"/>
              </a:ext>
            </a:extLst>
          </p:cNvPr>
          <p:cNvCxnSpPr>
            <a:cxnSpLocks/>
          </p:cNvCxnSpPr>
          <p:nvPr/>
        </p:nvCxnSpPr>
        <p:spPr>
          <a:xfrm>
            <a:off x="10670573" y="2597621"/>
            <a:ext cx="288032" cy="608891"/>
          </a:xfrm>
          <a:prstGeom prst="straightConnector1">
            <a:avLst/>
          </a:prstGeom>
          <a:ln w="38100"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73688F1-A955-9EA3-8A9B-7A5E29972F31}"/>
              </a:ext>
            </a:extLst>
          </p:cNvPr>
          <p:cNvCxnSpPr>
            <a:cxnSpLocks/>
          </p:cNvCxnSpPr>
          <p:nvPr/>
        </p:nvCxnSpPr>
        <p:spPr>
          <a:xfrm>
            <a:off x="10919012" y="3462709"/>
            <a:ext cx="0" cy="1143570"/>
          </a:xfrm>
          <a:prstGeom prst="straightConnector1">
            <a:avLst/>
          </a:prstGeom>
          <a:ln w="38100"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A1C7DB7-1C0E-0150-F5B8-A5CED82BB218}"/>
              </a:ext>
            </a:extLst>
          </p:cNvPr>
          <p:cNvCxnSpPr>
            <a:cxnSpLocks/>
          </p:cNvCxnSpPr>
          <p:nvPr/>
        </p:nvCxnSpPr>
        <p:spPr>
          <a:xfrm>
            <a:off x="10919012" y="4822304"/>
            <a:ext cx="0" cy="1440159"/>
          </a:xfrm>
          <a:prstGeom prst="straightConnector1">
            <a:avLst/>
          </a:prstGeom>
          <a:ln w="38100"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79681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E183070-47B0-77D1-FB5E-F16796CDEF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8153" y="1625523"/>
            <a:ext cx="6715125" cy="51720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846A5D3-6262-89B9-3912-84F8B42F3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EX-1 Cont..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426C1DC-9185-4D7C-9534-362CD913B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9806076"/>
              </p:ext>
            </p:extLst>
          </p:nvPr>
        </p:nvGraphicFramePr>
        <p:xfrm>
          <a:off x="379413" y="2090738"/>
          <a:ext cx="3000996" cy="48209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00498">
                  <a:extLst>
                    <a:ext uri="{9D8B030D-6E8A-4147-A177-3AD203B41FA5}">
                      <a16:colId xmlns:a16="http://schemas.microsoft.com/office/drawing/2014/main" val="678018400"/>
                    </a:ext>
                  </a:extLst>
                </a:gridCol>
                <a:gridCol w="1500498">
                  <a:extLst>
                    <a:ext uri="{9D8B030D-6E8A-4147-A177-3AD203B41FA5}">
                      <a16:colId xmlns:a16="http://schemas.microsoft.com/office/drawing/2014/main" val="903375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Stack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Stack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54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Visit 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869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A,B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740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A,B,F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3235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A,B,F,H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836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Pop 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A,B,F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558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Pop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A,B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641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Pop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444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A,C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432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Pop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0136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A,D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1793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A,D,G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0885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A,D,G,I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096939"/>
                  </a:ext>
                </a:extLst>
              </a:tr>
            </a:tbl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3304C0-6297-A661-7E1E-32B1BB02F2E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56EFC91-ED77-8031-687D-BD237377A920}"/>
              </a:ext>
            </a:extLst>
          </p:cNvPr>
          <p:cNvCxnSpPr/>
          <p:nvPr/>
        </p:nvCxnSpPr>
        <p:spPr>
          <a:xfrm flipV="1">
            <a:off x="8492976" y="4822304"/>
            <a:ext cx="0" cy="1440159"/>
          </a:xfrm>
          <a:prstGeom prst="straightConnector1">
            <a:avLst/>
          </a:prstGeom>
          <a:ln w="57150">
            <a:prstDash val="lgDash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A313DFD8-5D67-0021-F837-DB83BE082C39}"/>
              </a:ext>
            </a:extLst>
          </p:cNvPr>
          <p:cNvCxnSpPr>
            <a:cxnSpLocks/>
          </p:cNvCxnSpPr>
          <p:nvPr/>
        </p:nvCxnSpPr>
        <p:spPr>
          <a:xfrm flipV="1">
            <a:off x="8492976" y="3454152"/>
            <a:ext cx="0" cy="1152127"/>
          </a:xfrm>
          <a:prstGeom prst="straightConnector1">
            <a:avLst/>
          </a:prstGeom>
          <a:ln w="57150">
            <a:prstDash val="lgDash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1C67A24-AF0C-069C-7F7E-4B42B36B17C6}"/>
              </a:ext>
            </a:extLst>
          </p:cNvPr>
          <p:cNvCxnSpPr>
            <a:cxnSpLocks/>
          </p:cNvCxnSpPr>
          <p:nvPr/>
        </p:nvCxnSpPr>
        <p:spPr>
          <a:xfrm flipV="1">
            <a:off x="8492976" y="2446039"/>
            <a:ext cx="1656184" cy="792088"/>
          </a:xfrm>
          <a:prstGeom prst="straightConnector1">
            <a:avLst/>
          </a:prstGeom>
          <a:ln w="57150">
            <a:prstDash val="lgDash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313DFD8-5D67-0021-F837-DB83BE082C39}"/>
              </a:ext>
            </a:extLst>
          </p:cNvPr>
          <p:cNvCxnSpPr>
            <a:cxnSpLocks/>
          </p:cNvCxnSpPr>
          <p:nvPr/>
        </p:nvCxnSpPr>
        <p:spPr>
          <a:xfrm flipH="1">
            <a:off x="9573096" y="2482042"/>
            <a:ext cx="792088" cy="576065"/>
          </a:xfrm>
          <a:prstGeom prst="straightConnector1">
            <a:avLst/>
          </a:prstGeom>
          <a:ln w="38100"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9332A13-01A8-B700-ADB1-7267786A514A}"/>
              </a:ext>
            </a:extLst>
          </p:cNvPr>
          <p:cNvCxnSpPr>
            <a:cxnSpLocks/>
          </p:cNvCxnSpPr>
          <p:nvPr/>
        </p:nvCxnSpPr>
        <p:spPr>
          <a:xfrm flipV="1">
            <a:off x="9878485" y="2508916"/>
            <a:ext cx="774731" cy="697596"/>
          </a:xfrm>
          <a:prstGeom prst="straightConnector1">
            <a:avLst/>
          </a:prstGeom>
          <a:ln w="57150">
            <a:prstDash val="lgDash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3906863-8524-EDAE-0D93-7CAFDD7FF10A}"/>
              </a:ext>
            </a:extLst>
          </p:cNvPr>
          <p:cNvCxnSpPr>
            <a:cxnSpLocks/>
          </p:cNvCxnSpPr>
          <p:nvPr/>
        </p:nvCxnSpPr>
        <p:spPr>
          <a:xfrm>
            <a:off x="10670573" y="2597621"/>
            <a:ext cx="288032" cy="608891"/>
          </a:xfrm>
          <a:prstGeom prst="straightConnector1">
            <a:avLst/>
          </a:prstGeom>
          <a:ln w="38100"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73688F1-A955-9EA3-8A9B-7A5E29972F31}"/>
              </a:ext>
            </a:extLst>
          </p:cNvPr>
          <p:cNvCxnSpPr>
            <a:cxnSpLocks/>
          </p:cNvCxnSpPr>
          <p:nvPr/>
        </p:nvCxnSpPr>
        <p:spPr>
          <a:xfrm>
            <a:off x="10919012" y="3462709"/>
            <a:ext cx="0" cy="1143570"/>
          </a:xfrm>
          <a:prstGeom prst="straightConnector1">
            <a:avLst/>
          </a:prstGeom>
          <a:ln w="38100"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A1C7DB7-1C0E-0150-F5B8-A5CED82BB218}"/>
              </a:ext>
            </a:extLst>
          </p:cNvPr>
          <p:cNvCxnSpPr>
            <a:cxnSpLocks/>
          </p:cNvCxnSpPr>
          <p:nvPr/>
        </p:nvCxnSpPr>
        <p:spPr>
          <a:xfrm>
            <a:off x="10919012" y="4822304"/>
            <a:ext cx="0" cy="1440159"/>
          </a:xfrm>
          <a:prstGeom prst="straightConnector1">
            <a:avLst/>
          </a:prstGeom>
          <a:ln w="38100"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9702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E183070-47B0-77D1-FB5E-F16796CDEF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8153" y="1625523"/>
            <a:ext cx="6715125" cy="51720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846A5D3-6262-89B9-3912-84F8B42F3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EX-1 Cont..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426C1DC-9185-4D7C-9534-362CD913B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2274103"/>
              </p:ext>
            </p:extLst>
          </p:nvPr>
        </p:nvGraphicFramePr>
        <p:xfrm>
          <a:off x="433039" y="1655122"/>
          <a:ext cx="3000996" cy="59334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00498">
                  <a:extLst>
                    <a:ext uri="{9D8B030D-6E8A-4147-A177-3AD203B41FA5}">
                      <a16:colId xmlns:a16="http://schemas.microsoft.com/office/drawing/2014/main" val="678018400"/>
                    </a:ext>
                  </a:extLst>
                </a:gridCol>
                <a:gridCol w="1500498">
                  <a:extLst>
                    <a:ext uri="{9D8B030D-6E8A-4147-A177-3AD203B41FA5}">
                      <a16:colId xmlns:a16="http://schemas.microsoft.com/office/drawing/2014/main" val="903375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Stack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Stack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54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Visit 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869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A,B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740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A,B,F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3235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A,B,F,H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836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Pop 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A,B,F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558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Pop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A,B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641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Pop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444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A,C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432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Pop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0136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A,D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1793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A,D,G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0885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A,D,G,I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096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Pop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A,D,G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813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Pop 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A,D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586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Pop 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7206109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56EFC91-ED77-8031-687D-BD237377A920}"/>
              </a:ext>
            </a:extLst>
          </p:cNvPr>
          <p:cNvCxnSpPr/>
          <p:nvPr/>
        </p:nvCxnSpPr>
        <p:spPr>
          <a:xfrm flipV="1">
            <a:off x="8492976" y="4822304"/>
            <a:ext cx="0" cy="1440159"/>
          </a:xfrm>
          <a:prstGeom prst="straightConnector1">
            <a:avLst/>
          </a:prstGeom>
          <a:ln w="57150">
            <a:prstDash val="lgDash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A313DFD8-5D67-0021-F837-DB83BE082C39}"/>
              </a:ext>
            </a:extLst>
          </p:cNvPr>
          <p:cNvCxnSpPr>
            <a:cxnSpLocks/>
          </p:cNvCxnSpPr>
          <p:nvPr/>
        </p:nvCxnSpPr>
        <p:spPr>
          <a:xfrm flipV="1">
            <a:off x="8492976" y="3454152"/>
            <a:ext cx="0" cy="1152127"/>
          </a:xfrm>
          <a:prstGeom prst="straightConnector1">
            <a:avLst/>
          </a:prstGeom>
          <a:ln w="57150">
            <a:prstDash val="lgDash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1C67A24-AF0C-069C-7F7E-4B42B36B17C6}"/>
              </a:ext>
            </a:extLst>
          </p:cNvPr>
          <p:cNvCxnSpPr>
            <a:cxnSpLocks/>
          </p:cNvCxnSpPr>
          <p:nvPr/>
        </p:nvCxnSpPr>
        <p:spPr>
          <a:xfrm flipV="1">
            <a:off x="8492976" y="2446039"/>
            <a:ext cx="1656184" cy="792088"/>
          </a:xfrm>
          <a:prstGeom prst="straightConnector1">
            <a:avLst/>
          </a:prstGeom>
          <a:ln w="57150">
            <a:prstDash val="lgDash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313DFD8-5D67-0021-F837-DB83BE082C39}"/>
              </a:ext>
            </a:extLst>
          </p:cNvPr>
          <p:cNvCxnSpPr>
            <a:cxnSpLocks/>
          </p:cNvCxnSpPr>
          <p:nvPr/>
        </p:nvCxnSpPr>
        <p:spPr>
          <a:xfrm flipH="1">
            <a:off x="9573096" y="2482042"/>
            <a:ext cx="792088" cy="576065"/>
          </a:xfrm>
          <a:prstGeom prst="straightConnector1">
            <a:avLst/>
          </a:prstGeom>
          <a:ln w="38100"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9332A13-01A8-B700-ADB1-7267786A514A}"/>
              </a:ext>
            </a:extLst>
          </p:cNvPr>
          <p:cNvCxnSpPr>
            <a:cxnSpLocks/>
          </p:cNvCxnSpPr>
          <p:nvPr/>
        </p:nvCxnSpPr>
        <p:spPr>
          <a:xfrm flipV="1">
            <a:off x="9878485" y="2508916"/>
            <a:ext cx="774731" cy="697596"/>
          </a:xfrm>
          <a:prstGeom prst="straightConnector1">
            <a:avLst/>
          </a:prstGeom>
          <a:ln w="57150">
            <a:prstDash val="lgDash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3906863-8524-EDAE-0D93-7CAFDD7FF10A}"/>
              </a:ext>
            </a:extLst>
          </p:cNvPr>
          <p:cNvCxnSpPr>
            <a:cxnSpLocks/>
          </p:cNvCxnSpPr>
          <p:nvPr/>
        </p:nvCxnSpPr>
        <p:spPr>
          <a:xfrm>
            <a:off x="10670573" y="2597621"/>
            <a:ext cx="288032" cy="608891"/>
          </a:xfrm>
          <a:prstGeom prst="straightConnector1">
            <a:avLst/>
          </a:prstGeom>
          <a:ln w="38100"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73688F1-A955-9EA3-8A9B-7A5E29972F31}"/>
              </a:ext>
            </a:extLst>
          </p:cNvPr>
          <p:cNvCxnSpPr>
            <a:cxnSpLocks/>
          </p:cNvCxnSpPr>
          <p:nvPr/>
        </p:nvCxnSpPr>
        <p:spPr>
          <a:xfrm>
            <a:off x="10919012" y="3462709"/>
            <a:ext cx="0" cy="1143570"/>
          </a:xfrm>
          <a:prstGeom prst="straightConnector1">
            <a:avLst/>
          </a:prstGeom>
          <a:ln w="38100"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A1C7DB7-1C0E-0150-F5B8-A5CED82BB218}"/>
              </a:ext>
            </a:extLst>
          </p:cNvPr>
          <p:cNvCxnSpPr>
            <a:cxnSpLocks/>
          </p:cNvCxnSpPr>
          <p:nvPr/>
        </p:nvCxnSpPr>
        <p:spPr>
          <a:xfrm>
            <a:off x="10919012" y="4822304"/>
            <a:ext cx="0" cy="1440159"/>
          </a:xfrm>
          <a:prstGeom prst="straightConnector1">
            <a:avLst/>
          </a:prstGeom>
          <a:ln w="38100"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D1E5717-1B1F-C519-8543-2B3975129B2B}"/>
              </a:ext>
            </a:extLst>
          </p:cNvPr>
          <p:cNvCxnSpPr/>
          <p:nvPr/>
        </p:nvCxnSpPr>
        <p:spPr>
          <a:xfrm flipV="1">
            <a:off x="12021368" y="5110336"/>
            <a:ext cx="0" cy="1440159"/>
          </a:xfrm>
          <a:prstGeom prst="straightConnector1">
            <a:avLst/>
          </a:prstGeom>
          <a:ln w="57150">
            <a:prstDash val="lgDash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A4A285B-F959-59C9-A93C-ED41521ED946}"/>
              </a:ext>
            </a:extLst>
          </p:cNvPr>
          <p:cNvCxnSpPr>
            <a:cxnSpLocks/>
          </p:cNvCxnSpPr>
          <p:nvPr/>
        </p:nvCxnSpPr>
        <p:spPr>
          <a:xfrm flipV="1">
            <a:off x="12021368" y="3742184"/>
            <a:ext cx="0" cy="1152127"/>
          </a:xfrm>
          <a:prstGeom prst="straightConnector1">
            <a:avLst/>
          </a:prstGeom>
          <a:ln w="57150">
            <a:prstDash val="lgDash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98BA401-3C31-718E-3C61-E21A8D3B5F49}"/>
              </a:ext>
            </a:extLst>
          </p:cNvPr>
          <p:cNvCxnSpPr>
            <a:cxnSpLocks/>
          </p:cNvCxnSpPr>
          <p:nvPr/>
        </p:nvCxnSpPr>
        <p:spPr>
          <a:xfrm flipH="1" flipV="1">
            <a:off x="10919012" y="2482042"/>
            <a:ext cx="1102356" cy="980667"/>
          </a:xfrm>
          <a:prstGeom prst="straightConnector1">
            <a:avLst/>
          </a:prstGeom>
          <a:ln w="57150">
            <a:prstDash val="lgDash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73487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E183070-47B0-77D1-FB5E-F16796CDEF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8153" y="1625523"/>
            <a:ext cx="6715125" cy="51720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846A5D3-6262-89B9-3912-84F8B42F3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EX-1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426C1DC-9185-4D7C-9534-362CD913B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0526722"/>
              </p:ext>
            </p:extLst>
          </p:nvPr>
        </p:nvGraphicFramePr>
        <p:xfrm>
          <a:off x="433039" y="1655122"/>
          <a:ext cx="3000996" cy="593344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500498">
                  <a:extLst>
                    <a:ext uri="{9D8B030D-6E8A-4147-A177-3AD203B41FA5}">
                      <a16:colId xmlns:a16="http://schemas.microsoft.com/office/drawing/2014/main" val="678018400"/>
                    </a:ext>
                  </a:extLst>
                </a:gridCol>
                <a:gridCol w="1500498">
                  <a:extLst>
                    <a:ext uri="{9D8B030D-6E8A-4147-A177-3AD203B41FA5}">
                      <a16:colId xmlns:a16="http://schemas.microsoft.com/office/drawing/2014/main" val="903375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Stack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Stack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254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u="none" strike="noStrike" kern="1200" baseline="0" dirty="0">
                          <a:solidFill>
                            <a:schemeClr val="tx1"/>
                          </a:solidFill>
                        </a:rPr>
                        <a:t> Visit A </a:t>
                      </a:r>
                      <a:endParaRPr lang="en-MY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9869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u="none" strike="noStrike" kern="1200" baseline="0" dirty="0">
                          <a:solidFill>
                            <a:schemeClr val="tx1"/>
                          </a:solidFill>
                        </a:rPr>
                        <a:t>Visit B</a:t>
                      </a:r>
                      <a:endParaRPr lang="en-MY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A,B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3740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u="none" strike="noStrike" kern="1200" baseline="0" dirty="0">
                          <a:solidFill>
                            <a:schemeClr val="tx1"/>
                          </a:solidFill>
                        </a:rPr>
                        <a:t>Visit F</a:t>
                      </a:r>
                      <a:endParaRPr lang="en-MY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A,B,F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3235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u="none" strike="noStrike" kern="1200" baseline="0" dirty="0">
                          <a:solidFill>
                            <a:schemeClr val="tx1"/>
                          </a:solidFill>
                        </a:rPr>
                        <a:t>Visit H</a:t>
                      </a:r>
                      <a:endParaRPr lang="en-MY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A,B,F,H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9836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u="none" strike="noStrike" kern="1200" baseline="0" dirty="0">
                          <a:solidFill>
                            <a:schemeClr val="tx1"/>
                          </a:solidFill>
                        </a:rPr>
                        <a:t>Pop H </a:t>
                      </a:r>
                      <a:endParaRPr lang="en-MY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A,B,F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2558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u="none" strike="noStrike" kern="1200" baseline="0" dirty="0">
                          <a:solidFill>
                            <a:schemeClr val="tx1"/>
                          </a:solidFill>
                        </a:rPr>
                        <a:t>Pop F</a:t>
                      </a:r>
                      <a:endParaRPr lang="en-MY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A,B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641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u="none" strike="noStrike" kern="1200" baseline="0" dirty="0">
                          <a:solidFill>
                            <a:schemeClr val="tx1"/>
                          </a:solidFill>
                        </a:rPr>
                        <a:t>Pop B</a:t>
                      </a:r>
                      <a:endParaRPr lang="en-MY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3444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u="none" strike="noStrike" kern="1200" baseline="0" dirty="0">
                          <a:solidFill>
                            <a:schemeClr val="tx1"/>
                          </a:solidFill>
                        </a:rPr>
                        <a:t>Visit C</a:t>
                      </a:r>
                      <a:endParaRPr lang="en-MY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A,C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4432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u="none" strike="noStrike" kern="1200" baseline="0" dirty="0">
                          <a:solidFill>
                            <a:schemeClr val="tx1"/>
                          </a:solidFill>
                        </a:rPr>
                        <a:t>Pop C</a:t>
                      </a:r>
                      <a:endParaRPr lang="en-MY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0136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u="none" strike="noStrike" kern="1200" baseline="0" dirty="0">
                          <a:solidFill>
                            <a:schemeClr val="tx1"/>
                          </a:solidFill>
                        </a:rPr>
                        <a:t>Visit D</a:t>
                      </a:r>
                      <a:endParaRPr lang="en-MY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A,D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71793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u="none" strike="noStrike" kern="1200" baseline="0" dirty="0">
                          <a:solidFill>
                            <a:schemeClr val="tx1"/>
                          </a:solidFill>
                        </a:rPr>
                        <a:t>Visit G</a:t>
                      </a:r>
                      <a:endParaRPr lang="en-MY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A,D,G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0885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u="none" strike="noStrike" kern="1200" baseline="0" dirty="0">
                          <a:solidFill>
                            <a:schemeClr val="tx1"/>
                          </a:solidFill>
                        </a:rPr>
                        <a:t>Visit I</a:t>
                      </a:r>
                      <a:endParaRPr lang="en-MY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A,D,G,I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3096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u="none" strike="noStrike" kern="1200" baseline="0" dirty="0">
                          <a:solidFill>
                            <a:schemeClr val="tx1"/>
                          </a:solidFill>
                        </a:rPr>
                        <a:t>Pop I</a:t>
                      </a:r>
                      <a:endParaRPr lang="en-MY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A,D,G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5813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u="none" strike="noStrike" kern="1200" baseline="0" dirty="0">
                          <a:solidFill>
                            <a:schemeClr val="tx1"/>
                          </a:solidFill>
                        </a:rPr>
                        <a:t>Pop G</a:t>
                      </a:r>
                      <a:endParaRPr lang="en-MY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A,D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7586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u="none" strike="noStrike" kern="1200" baseline="0" dirty="0">
                          <a:solidFill>
                            <a:schemeClr val="tx1"/>
                          </a:solidFill>
                        </a:rPr>
                        <a:t>Pop G</a:t>
                      </a:r>
                      <a:endParaRPr lang="en-MY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7206109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56EFC91-ED77-8031-687D-BD237377A920}"/>
              </a:ext>
            </a:extLst>
          </p:cNvPr>
          <p:cNvCxnSpPr/>
          <p:nvPr/>
        </p:nvCxnSpPr>
        <p:spPr>
          <a:xfrm flipV="1">
            <a:off x="8492976" y="4822304"/>
            <a:ext cx="0" cy="1440159"/>
          </a:xfrm>
          <a:prstGeom prst="straightConnector1">
            <a:avLst/>
          </a:prstGeom>
          <a:ln w="57150">
            <a:prstDash val="lgDash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A313DFD8-5D67-0021-F837-DB83BE082C39}"/>
              </a:ext>
            </a:extLst>
          </p:cNvPr>
          <p:cNvCxnSpPr>
            <a:cxnSpLocks/>
          </p:cNvCxnSpPr>
          <p:nvPr/>
        </p:nvCxnSpPr>
        <p:spPr>
          <a:xfrm flipV="1">
            <a:off x="8492976" y="3454152"/>
            <a:ext cx="0" cy="1152127"/>
          </a:xfrm>
          <a:prstGeom prst="straightConnector1">
            <a:avLst/>
          </a:prstGeom>
          <a:ln w="57150">
            <a:prstDash val="lgDash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1C67A24-AF0C-069C-7F7E-4B42B36B17C6}"/>
              </a:ext>
            </a:extLst>
          </p:cNvPr>
          <p:cNvCxnSpPr>
            <a:cxnSpLocks/>
          </p:cNvCxnSpPr>
          <p:nvPr/>
        </p:nvCxnSpPr>
        <p:spPr>
          <a:xfrm flipV="1">
            <a:off x="8492976" y="2446039"/>
            <a:ext cx="1656184" cy="792088"/>
          </a:xfrm>
          <a:prstGeom prst="straightConnector1">
            <a:avLst/>
          </a:prstGeom>
          <a:ln w="57150">
            <a:prstDash val="lgDash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313DFD8-5D67-0021-F837-DB83BE082C39}"/>
              </a:ext>
            </a:extLst>
          </p:cNvPr>
          <p:cNvCxnSpPr>
            <a:cxnSpLocks/>
          </p:cNvCxnSpPr>
          <p:nvPr/>
        </p:nvCxnSpPr>
        <p:spPr>
          <a:xfrm flipH="1">
            <a:off x="9573096" y="2482042"/>
            <a:ext cx="792088" cy="576065"/>
          </a:xfrm>
          <a:prstGeom prst="straightConnector1">
            <a:avLst/>
          </a:prstGeom>
          <a:ln w="38100"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9332A13-01A8-B700-ADB1-7267786A514A}"/>
              </a:ext>
            </a:extLst>
          </p:cNvPr>
          <p:cNvCxnSpPr>
            <a:cxnSpLocks/>
          </p:cNvCxnSpPr>
          <p:nvPr/>
        </p:nvCxnSpPr>
        <p:spPr>
          <a:xfrm flipV="1">
            <a:off x="9878485" y="2508916"/>
            <a:ext cx="774731" cy="697596"/>
          </a:xfrm>
          <a:prstGeom prst="straightConnector1">
            <a:avLst/>
          </a:prstGeom>
          <a:ln w="57150">
            <a:prstDash val="lgDash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3906863-8524-EDAE-0D93-7CAFDD7FF10A}"/>
              </a:ext>
            </a:extLst>
          </p:cNvPr>
          <p:cNvCxnSpPr>
            <a:cxnSpLocks/>
          </p:cNvCxnSpPr>
          <p:nvPr/>
        </p:nvCxnSpPr>
        <p:spPr>
          <a:xfrm>
            <a:off x="10670573" y="2597621"/>
            <a:ext cx="288032" cy="608891"/>
          </a:xfrm>
          <a:prstGeom prst="straightConnector1">
            <a:avLst/>
          </a:prstGeom>
          <a:ln w="38100"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73688F1-A955-9EA3-8A9B-7A5E29972F31}"/>
              </a:ext>
            </a:extLst>
          </p:cNvPr>
          <p:cNvCxnSpPr>
            <a:cxnSpLocks/>
          </p:cNvCxnSpPr>
          <p:nvPr/>
        </p:nvCxnSpPr>
        <p:spPr>
          <a:xfrm>
            <a:off x="10919012" y="3462709"/>
            <a:ext cx="0" cy="1143570"/>
          </a:xfrm>
          <a:prstGeom prst="straightConnector1">
            <a:avLst/>
          </a:prstGeom>
          <a:ln w="38100"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A1C7DB7-1C0E-0150-F5B8-A5CED82BB218}"/>
              </a:ext>
            </a:extLst>
          </p:cNvPr>
          <p:cNvCxnSpPr>
            <a:cxnSpLocks/>
          </p:cNvCxnSpPr>
          <p:nvPr/>
        </p:nvCxnSpPr>
        <p:spPr>
          <a:xfrm>
            <a:off x="10919012" y="4822304"/>
            <a:ext cx="0" cy="1440159"/>
          </a:xfrm>
          <a:prstGeom prst="straightConnector1">
            <a:avLst/>
          </a:prstGeom>
          <a:ln w="38100"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D1E5717-1B1F-C519-8543-2B3975129B2B}"/>
              </a:ext>
            </a:extLst>
          </p:cNvPr>
          <p:cNvCxnSpPr/>
          <p:nvPr/>
        </p:nvCxnSpPr>
        <p:spPr>
          <a:xfrm flipV="1">
            <a:off x="12021368" y="5110336"/>
            <a:ext cx="0" cy="1440159"/>
          </a:xfrm>
          <a:prstGeom prst="straightConnector1">
            <a:avLst/>
          </a:prstGeom>
          <a:ln w="57150">
            <a:prstDash val="lgDash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A4A285B-F959-59C9-A93C-ED41521ED946}"/>
              </a:ext>
            </a:extLst>
          </p:cNvPr>
          <p:cNvCxnSpPr>
            <a:cxnSpLocks/>
          </p:cNvCxnSpPr>
          <p:nvPr/>
        </p:nvCxnSpPr>
        <p:spPr>
          <a:xfrm flipV="1">
            <a:off x="12021368" y="3742184"/>
            <a:ext cx="0" cy="1152127"/>
          </a:xfrm>
          <a:prstGeom prst="straightConnector1">
            <a:avLst/>
          </a:prstGeom>
          <a:ln w="57150">
            <a:prstDash val="lgDash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98BA401-3C31-718E-3C61-E21A8D3B5F49}"/>
              </a:ext>
            </a:extLst>
          </p:cNvPr>
          <p:cNvCxnSpPr>
            <a:cxnSpLocks/>
          </p:cNvCxnSpPr>
          <p:nvPr/>
        </p:nvCxnSpPr>
        <p:spPr>
          <a:xfrm flipH="1" flipV="1">
            <a:off x="10919012" y="2482042"/>
            <a:ext cx="1102356" cy="980667"/>
          </a:xfrm>
          <a:prstGeom prst="straightConnector1">
            <a:avLst/>
          </a:prstGeom>
          <a:ln w="57150">
            <a:prstDash val="lgDash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4" name="Table 7">
            <a:extLst>
              <a:ext uri="{FF2B5EF4-FFF2-40B4-BE49-F238E27FC236}">
                <a16:creationId xmlns:a16="http://schemas.microsoft.com/office/drawing/2014/main" id="{D4F487E2-A06E-DC43-C3D9-9662DA8BB6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1885230"/>
              </p:ext>
            </p:extLst>
          </p:nvPr>
        </p:nvGraphicFramePr>
        <p:xfrm>
          <a:off x="3723043" y="1639559"/>
          <a:ext cx="3000996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0498">
                  <a:extLst>
                    <a:ext uri="{9D8B030D-6E8A-4147-A177-3AD203B41FA5}">
                      <a16:colId xmlns:a16="http://schemas.microsoft.com/office/drawing/2014/main" val="678018400"/>
                    </a:ext>
                  </a:extLst>
                </a:gridCol>
                <a:gridCol w="1500498">
                  <a:extLst>
                    <a:ext uri="{9D8B030D-6E8A-4147-A177-3AD203B41FA5}">
                      <a16:colId xmlns:a16="http://schemas.microsoft.com/office/drawing/2014/main" val="903375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u="none" strike="noStrike" kern="1200" baseline="0" dirty="0">
                          <a:solidFill>
                            <a:schemeClr val="tx1"/>
                          </a:solidFill>
                        </a:rPr>
                        <a:t>Visit E</a:t>
                      </a:r>
                      <a:endParaRPr lang="en-MY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A,E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7206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u="none" strike="noStrike" kern="1200" baseline="0" dirty="0">
                          <a:solidFill>
                            <a:schemeClr val="tx1"/>
                          </a:solidFill>
                        </a:rPr>
                        <a:t>Pop E</a:t>
                      </a:r>
                      <a:endParaRPr lang="en-MY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800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u="none" strike="noStrike" kern="1200" baseline="0" dirty="0">
                          <a:solidFill>
                            <a:schemeClr val="tx1"/>
                          </a:solidFill>
                        </a:rPr>
                        <a:t>Pop A</a:t>
                      </a:r>
                      <a:endParaRPr lang="en-MY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Empty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072233"/>
                  </a:ext>
                </a:extLst>
              </a:tr>
            </a:tbl>
          </a:graphicData>
        </a:graphic>
      </p:graphicFrame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EFFEA47-B36E-8BED-3F13-6237CCD0F0EC}"/>
              </a:ext>
            </a:extLst>
          </p:cNvPr>
          <p:cNvCxnSpPr>
            <a:cxnSpLocks/>
          </p:cNvCxnSpPr>
          <p:nvPr/>
        </p:nvCxnSpPr>
        <p:spPr>
          <a:xfrm>
            <a:off x="10975962" y="2508916"/>
            <a:ext cx="1599233" cy="729211"/>
          </a:xfrm>
          <a:prstGeom prst="straightConnector1">
            <a:avLst/>
          </a:prstGeom>
          <a:ln w="38100"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8A8C330-2F6F-DCAD-EBFC-365EE6F1D024}"/>
              </a:ext>
            </a:extLst>
          </p:cNvPr>
          <p:cNvCxnSpPr>
            <a:cxnSpLocks/>
          </p:cNvCxnSpPr>
          <p:nvPr/>
        </p:nvCxnSpPr>
        <p:spPr>
          <a:xfrm flipH="1" flipV="1">
            <a:off x="11015555" y="2195819"/>
            <a:ext cx="2108169" cy="882469"/>
          </a:xfrm>
          <a:prstGeom prst="straightConnector1">
            <a:avLst/>
          </a:prstGeom>
          <a:ln w="57150">
            <a:prstDash val="lgDash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27619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0F193-4CC7-E1EA-FF0A-BD7795B23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EX-2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DF5B4-A2B1-F631-DC89-2D60A1972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E6621E66-D3C5-D739-5FD9-D53013781E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88" y="1941983"/>
            <a:ext cx="9937104" cy="55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94580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0F193-4CC7-E1EA-FF0A-BD7795B23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EX-2 Cont..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DF5B4-A2B1-F631-DC89-2D60A1972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78A6AC8D-6BCA-5998-27BB-D773D4EDDB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3" r="3273"/>
          <a:stretch>
            <a:fillRect/>
          </a:stretch>
        </p:blipFill>
        <p:spPr bwMode="auto">
          <a:xfrm>
            <a:off x="736472" y="2124793"/>
            <a:ext cx="5452247" cy="5401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E6621E66-D3C5-D739-5FD9-D53013781E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600" y="2446040"/>
            <a:ext cx="8587496" cy="4806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8B87FA1-D68C-7952-C993-29F91230B352}"/>
              </a:ext>
            </a:extLst>
          </p:cNvPr>
          <p:cNvSpPr/>
          <p:nvPr/>
        </p:nvSpPr>
        <p:spPr>
          <a:xfrm>
            <a:off x="1076152" y="3166120"/>
            <a:ext cx="3672408" cy="38164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645608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0F193-4CC7-E1EA-FF0A-BD7795B23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EX-2 Cont..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DF5B4-A2B1-F631-DC89-2D60A1972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78A6AC8D-6BCA-5998-27BB-D773D4EDDB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3" r="3273"/>
          <a:stretch>
            <a:fillRect/>
          </a:stretch>
        </p:blipFill>
        <p:spPr bwMode="auto">
          <a:xfrm>
            <a:off x="736472" y="2124793"/>
            <a:ext cx="5452247" cy="5401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E6621E66-D3C5-D739-5FD9-D53013781E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600" y="2446040"/>
            <a:ext cx="8587496" cy="4806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8B87FA1-D68C-7952-C993-29F91230B352}"/>
              </a:ext>
            </a:extLst>
          </p:cNvPr>
          <p:cNvSpPr/>
          <p:nvPr/>
        </p:nvSpPr>
        <p:spPr>
          <a:xfrm>
            <a:off x="1076152" y="3670176"/>
            <a:ext cx="3672408" cy="33123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4041C49-BF76-6F4C-7D44-8F355C4690B8}"/>
              </a:ext>
            </a:extLst>
          </p:cNvPr>
          <p:cNvCxnSpPr/>
          <p:nvPr/>
        </p:nvCxnSpPr>
        <p:spPr>
          <a:xfrm flipV="1">
            <a:off x="7025879" y="2734072"/>
            <a:ext cx="1584176" cy="144016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9E8DC867-C1C1-2445-CA69-613891EA9F0F}"/>
              </a:ext>
            </a:extLst>
          </p:cNvPr>
          <p:cNvGrpSpPr/>
          <p:nvPr/>
        </p:nvGrpSpPr>
        <p:grpSpPr>
          <a:xfrm>
            <a:off x="8166405" y="6773814"/>
            <a:ext cx="6929716" cy="418506"/>
            <a:chOff x="6090158" y="1575643"/>
            <a:chExt cx="6929716" cy="418506"/>
          </a:xfrm>
        </p:grpSpPr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6A55BF14-E8E2-7A3F-1990-EADAF89D5922}"/>
                </a:ext>
              </a:extLst>
            </p:cNvPr>
            <p:cNvCxnSpPr>
              <a:cxnSpLocks/>
            </p:cNvCxnSpPr>
            <p:nvPr/>
          </p:nvCxnSpPr>
          <p:spPr>
            <a:xfrm>
              <a:off x="8127597" y="1969179"/>
              <a:ext cx="748134" cy="24970"/>
            </a:xfrm>
            <a:prstGeom prst="straightConnector1">
              <a:avLst/>
            </a:prstGeom>
            <a:ln w="57150"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CEB7CCE-B8C8-9114-2EB8-D968FC441583}"/>
                </a:ext>
              </a:extLst>
            </p:cNvPr>
            <p:cNvSpPr txBox="1"/>
            <p:nvPr/>
          </p:nvSpPr>
          <p:spPr>
            <a:xfrm>
              <a:off x="6090158" y="1575643"/>
              <a:ext cx="6929716" cy="4010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dirty="0"/>
                <a:t>                                  visit           </a:t>
              </a:r>
              <a:endParaRPr lang="en-MY" dirty="0"/>
            </a:p>
          </p:txBody>
        </p:sp>
      </p:grpSp>
    </p:spTree>
    <p:extLst>
      <p:ext uri="{BB962C8B-B14F-4D97-AF65-F5344CB8AC3E}">
        <p14:creationId xmlns:p14="http://schemas.microsoft.com/office/powerpoint/2010/main" val="2859602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0F7A535-8181-69E7-3F8A-FDC147CE0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DEPTH-FIRST SEARCH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30A27FC-2E8A-D2BE-AFAE-5FEF2796D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MY" sz="2800" dirty="0"/>
              <a:t>The depth-first search uses a </a:t>
            </a:r>
            <a:r>
              <a:rPr lang="en-MY" sz="2800" dirty="0">
                <a:solidFill>
                  <a:srgbClr val="FF0000"/>
                </a:solidFill>
              </a:rPr>
              <a:t>stack</a:t>
            </a:r>
            <a:r>
              <a:rPr lang="en-MY" sz="2800" dirty="0"/>
              <a:t> to remember where it should go when it </a:t>
            </a:r>
            <a:r>
              <a:rPr lang="en-MY" sz="2800" dirty="0">
                <a:solidFill>
                  <a:srgbClr val="FF0000"/>
                </a:solidFill>
              </a:rPr>
              <a:t>reaches a dead end</a:t>
            </a:r>
            <a:r>
              <a:rPr lang="en-MY" sz="2800" dirty="0"/>
              <a:t>.</a:t>
            </a:r>
          </a:p>
          <a:p>
            <a:r>
              <a:rPr lang="en-MY" sz="2800" dirty="0"/>
              <a:t>To carry out the depth-first search, you pick a starting point—in this case, vertex A. You then do three things: </a:t>
            </a:r>
            <a:r>
              <a:rPr lang="en-MY" sz="2800" dirty="0">
                <a:solidFill>
                  <a:srgbClr val="FF0000"/>
                </a:solidFill>
              </a:rPr>
              <a:t>visit</a:t>
            </a:r>
            <a:r>
              <a:rPr lang="en-MY" sz="2800" dirty="0"/>
              <a:t> this vertex, </a:t>
            </a:r>
            <a:r>
              <a:rPr lang="en-MY" sz="2800" dirty="0">
                <a:solidFill>
                  <a:srgbClr val="FF0000"/>
                </a:solidFill>
              </a:rPr>
              <a:t>push</a:t>
            </a:r>
            <a:r>
              <a:rPr lang="en-MY" sz="2800" dirty="0"/>
              <a:t> it onto a stack so you can </a:t>
            </a:r>
            <a:r>
              <a:rPr lang="en-MY" sz="2800" dirty="0">
                <a:solidFill>
                  <a:srgbClr val="FF0000"/>
                </a:solidFill>
              </a:rPr>
              <a:t>remember</a:t>
            </a:r>
            <a:r>
              <a:rPr lang="en-MY" sz="2800" dirty="0"/>
              <a:t> it, and </a:t>
            </a:r>
            <a:r>
              <a:rPr lang="en-MY" sz="2800" dirty="0">
                <a:solidFill>
                  <a:srgbClr val="FF0000"/>
                </a:solidFill>
              </a:rPr>
              <a:t>mark it </a:t>
            </a:r>
            <a:r>
              <a:rPr lang="en-MY" sz="2800" dirty="0"/>
              <a:t>so you won’t visit it again.</a:t>
            </a:r>
          </a:p>
          <a:p>
            <a:r>
              <a:rPr lang="en-MY" sz="2800" dirty="0"/>
              <a:t>Next you go to any vertex adjacent to A that hasn’t yet been visited. We’ll assume the vertices are selected in </a:t>
            </a:r>
            <a:r>
              <a:rPr lang="en-MY" sz="2800" dirty="0">
                <a:solidFill>
                  <a:srgbClr val="FF0000"/>
                </a:solidFill>
              </a:rPr>
              <a:t>alphabetical order</a:t>
            </a:r>
            <a:r>
              <a:rPr lang="en-MY" sz="2800" dirty="0"/>
              <a:t>, so that brings up B. You visit B, mark it, and push it on the stack.</a:t>
            </a:r>
          </a:p>
          <a:p>
            <a:r>
              <a:rPr lang="en-MY" sz="2800" dirty="0"/>
              <a:t>Now what? You’re at B, and you do the same thing as before: go to an adjacent vertex that hasn’t been visited. This leads you to F. We can call this process Rule 1.</a:t>
            </a:r>
          </a:p>
        </p:txBody>
      </p:sp>
    </p:spTree>
    <p:extLst>
      <p:ext uri="{BB962C8B-B14F-4D97-AF65-F5344CB8AC3E}">
        <p14:creationId xmlns:p14="http://schemas.microsoft.com/office/powerpoint/2010/main" val="35802824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0F193-4CC7-E1EA-FF0A-BD7795B23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EX-2 Cont..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DF5B4-A2B1-F631-DC89-2D60A1972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78A6AC8D-6BCA-5998-27BB-D773D4EDDB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3" r="3273"/>
          <a:stretch>
            <a:fillRect/>
          </a:stretch>
        </p:blipFill>
        <p:spPr bwMode="auto">
          <a:xfrm>
            <a:off x="736472" y="2124793"/>
            <a:ext cx="5452247" cy="5401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E6621E66-D3C5-D739-5FD9-D53013781E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600" y="2446040"/>
            <a:ext cx="8587496" cy="4806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8B87FA1-D68C-7952-C993-29F91230B352}"/>
              </a:ext>
            </a:extLst>
          </p:cNvPr>
          <p:cNvSpPr/>
          <p:nvPr/>
        </p:nvSpPr>
        <p:spPr>
          <a:xfrm>
            <a:off x="1076152" y="4102224"/>
            <a:ext cx="3672408" cy="2880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4041C49-BF76-6F4C-7D44-8F355C4690B8}"/>
              </a:ext>
            </a:extLst>
          </p:cNvPr>
          <p:cNvCxnSpPr/>
          <p:nvPr/>
        </p:nvCxnSpPr>
        <p:spPr>
          <a:xfrm flipV="1">
            <a:off x="7025879" y="2734072"/>
            <a:ext cx="1584176" cy="144016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3F28B823-3751-2204-915E-6ACE7B2C6F27}"/>
              </a:ext>
            </a:extLst>
          </p:cNvPr>
          <p:cNvCxnSpPr>
            <a:cxnSpLocks/>
          </p:cNvCxnSpPr>
          <p:nvPr/>
        </p:nvCxnSpPr>
        <p:spPr>
          <a:xfrm>
            <a:off x="9288280" y="2816333"/>
            <a:ext cx="1158499" cy="432048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C12DE71F-3681-43F6-FEB5-A7C45C7DE204}"/>
              </a:ext>
            </a:extLst>
          </p:cNvPr>
          <p:cNvGrpSpPr/>
          <p:nvPr/>
        </p:nvGrpSpPr>
        <p:grpSpPr>
          <a:xfrm>
            <a:off x="8166405" y="6773814"/>
            <a:ext cx="6929716" cy="418506"/>
            <a:chOff x="6090158" y="1575643"/>
            <a:chExt cx="6929716" cy="418506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52147D8E-92CF-B0BB-88FF-2E7C3443EB11}"/>
                </a:ext>
              </a:extLst>
            </p:cNvPr>
            <p:cNvCxnSpPr>
              <a:cxnSpLocks/>
            </p:cNvCxnSpPr>
            <p:nvPr/>
          </p:nvCxnSpPr>
          <p:spPr>
            <a:xfrm>
              <a:off x="8127597" y="1969179"/>
              <a:ext cx="748134" cy="24970"/>
            </a:xfrm>
            <a:prstGeom prst="straightConnector1">
              <a:avLst/>
            </a:prstGeom>
            <a:ln w="57150"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13F6082-91E8-CEE4-D3C5-1A4F2D395499}"/>
                </a:ext>
              </a:extLst>
            </p:cNvPr>
            <p:cNvSpPr txBox="1"/>
            <p:nvPr/>
          </p:nvSpPr>
          <p:spPr>
            <a:xfrm>
              <a:off x="6090158" y="1575643"/>
              <a:ext cx="6929716" cy="4010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dirty="0"/>
                <a:t>                                  visit           </a:t>
              </a:r>
              <a:endParaRPr lang="en-MY" dirty="0"/>
            </a:p>
          </p:txBody>
        </p:sp>
      </p:grpSp>
    </p:spTree>
    <p:extLst>
      <p:ext uri="{BB962C8B-B14F-4D97-AF65-F5344CB8AC3E}">
        <p14:creationId xmlns:p14="http://schemas.microsoft.com/office/powerpoint/2010/main" val="32279202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0F193-4CC7-E1EA-FF0A-BD7795B23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EX-2 Cont..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DF5B4-A2B1-F631-DC89-2D60A1972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78A6AC8D-6BCA-5998-27BB-D773D4EDDB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3" r="3273"/>
          <a:stretch>
            <a:fillRect/>
          </a:stretch>
        </p:blipFill>
        <p:spPr bwMode="auto">
          <a:xfrm>
            <a:off x="736472" y="2124793"/>
            <a:ext cx="5452247" cy="5401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E6621E66-D3C5-D739-5FD9-D53013781E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600" y="2446040"/>
            <a:ext cx="8587496" cy="4806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8B87FA1-D68C-7952-C993-29F91230B352}"/>
              </a:ext>
            </a:extLst>
          </p:cNvPr>
          <p:cNvSpPr/>
          <p:nvPr/>
        </p:nvSpPr>
        <p:spPr>
          <a:xfrm>
            <a:off x="1076152" y="4462264"/>
            <a:ext cx="3672408" cy="25202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4041C49-BF76-6F4C-7D44-8F355C4690B8}"/>
              </a:ext>
            </a:extLst>
          </p:cNvPr>
          <p:cNvCxnSpPr/>
          <p:nvPr/>
        </p:nvCxnSpPr>
        <p:spPr>
          <a:xfrm flipV="1">
            <a:off x="7025879" y="2734072"/>
            <a:ext cx="1584176" cy="144016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3F28B823-3751-2204-915E-6ACE7B2C6F27}"/>
              </a:ext>
            </a:extLst>
          </p:cNvPr>
          <p:cNvCxnSpPr>
            <a:cxnSpLocks/>
          </p:cNvCxnSpPr>
          <p:nvPr/>
        </p:nvCxnSpPr>
        <p:spPr>
          <a:xfrm>
            <a:off x="9288280" y="2878088"/>
            <a:ext cx="1158499" cy="432048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4041C49-BF76-6F4C-7D44-8F355C4690B8}"/>
              </a:ext>
            </a:extLst>
          </p:cNvPr>
          <p:cNvCxnSpPr>
            <a:cxnSpLocks/>
          </p:cNvCxnSpPr>
          <p:nvPr/>
        </p:nvCxnSpPr>
        <p:spPr>
          <a:xfrm>
            <a:off x="11013256" y="3861859"/>
            <a:ext cx="648072" cy="987555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237A44-0F9F-B470-633A-28BC88DC1179}"/>
              </a:ext>
            </a:extLst>
          </p:cNvPr>
          <p:cNvGrpSpPr/>
          <p:nvPr/>
        </p:nvGrpSpPr>
        <p:grpSpPr>
          <a:xfrm>
            <a:off x="8166405" y="6773814"/>
            <a:ext cx="6929716" cy="418506"/>
            <a:chOff x="6090158" y="1575643"/>
            <a:chExt cx="6929716" cy="418506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B583BD4E-6CD9-E4D7-F3D4-999888241D1A}"/>
                </a:ext>
              </a:extLst>
            </p:cNvPr>
            <p:cNvCxnSpPr>
              <a:cxnSpLocks/>
            </p:cNvCxnSpPr>
            <p:nvPr/>
          </p:nvCxnSpPr>
          <p:spPr>
            <a:xfrm>
              <a:off x="8127597" y="1969179"/>
              <a:ext cx="748134" cy="24970"/>
            </a:xfrm>
            <a:prstGeom prst="straightConnector1">
              <a:avLst/>
            </a:prstGeom>
            <a:ln w="57150"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F32AA51-EA1A-2747-FF38-3097089ED377}"/>
                </a:ext>
              </a:extLst>
            </p:cNvPr>
            <p:cNvSpPr txBox="1"/>
            <p:nvPr/>
          </p:nvSpPr>
          <p:spPr>
            <a:xfrm>
              <a:off x="6090158" y="1575643"/>
              <a:ext cx="6929716" cy="4010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dirty="0"/>
                <a:t>                                  visit           </a:t>
              </a:r>
              <a:endParaRPr lang="en-MY" dirty="0"/>
            </a:p>
          </p:txBody>
        </p:sp>
      </p:grpSp>
    </p:spTree>
    <p:extLst>
      <p:ext uri="{BB962C8B-B14F-4D97-AF65-F5344CB8AC3E}">
        <p14:creationId xmlns:p14="http://schemas.microsoft.com/office/powerpoint/2010/main" val="34358245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0F193-4CC7-E1EA-FF0A-BD7795B23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EX-2 Cont..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DF5B4-A2B1-F631-DC89-2D60A1972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78A6AC8D-6BCA-5998-27BB-D773D4EDDB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3" r="3273"/>
          <a:stretch>
            <a:fillRect/>
          </a:stretch>
        </p:blipFill>
        <p:spPr bwMode="auto">
          <a:xfrm>
            <a:off x="736472" y="2124793"/>
            <a:ext cx="5452247" cy="5401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E6621E66-D3C5-D739-5FD9-D53013781E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600" y="2446040"/>
            <a:ext cx="8587496" cy="4806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8B87FA1-D68C-7952-C993-29F91230B352}"/>
              </a:ext>
            </a:extLst>
          </p:cNvPr>
          <p:cNvSpPr/>
          <p:nvPr/>
        </p:nvSpPr>
        <p:spPr>
          <a:xfrm>
            <a:off x="1076152" y="5038328"/>
            <a:ext cx="3672408" cy="19442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4041C49-BF76-6F4C-7D44-8F355C4690B8}"/>
              </a:ext>
            </a:extLst>
          </p:cNvPr>
          <p:cNvCxnSpPr/>
          <p:nvPr/>
        </p:nvCxnSpPr>
        <p:spPr>
          <a:xfrm flipV="1">
            <a:off x="7025879" y="2734072"/>
            <a:ext cx="1584176" cy="144016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3F28B823-3751-2204-915E-6ACE7B2C6F27}"/>
              </a:ext>
            </a:extLst>
          </p:cNvPr>
          <p:cNvCxnSpPr>
            <a:cxnSpLocks/>
          </p:cNvCxnSpPr>
          <p:nvPr/>
        </p:nvCxnSpPr>
        <p:spPr>
          <a:xfrm>
            <a:off x="9288280" y="2878088"/>
            <a:ext cx="1158499" cy="432048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4041C49-BF76-6F4C-7D44-8F355C4690B8}"/>
              </a:ext>
            </a:extLst>
          </p:cNvPr>
          <p:cNvCxnSpPr>
            <a:cxnSpLocks/>
          </p:cNvCxnSpPr>
          <p:nvPr/>
        </p:nvCxnSpPr>
        <p:spPr>
          <a:xfrm>
            <a:off x="11013256" y="3861859"/>
            <a:ext cx="648072" cy="987555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209EDDF-12B8-DD63-B4C5-40F56C0D520F}"/>
              </a:ext>
            </a:extLst>
          </p:cNvPr>
          <p:cNvCxnSpPr>
            <a:cxnSpLocks/>
          </p:cNvCxnSpPr>
          <p:nvPr/>
        </p:nvCxnSpPr>
        <p:spPr>
          <a:xfrm flipH="1">
            <a:off x="10149160" y="5572127"/>
            <a:ext cx="1188132" cy="478974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A0095C8-2116-1BA4-E2A3-93B8AE30BE4F}"/>
              </a:ext>
            </a:extLst>
          </p:cNvPr>
          <p:cNvGrpSpPr/>
          <p:nvPr/>
        </p:nvGrpSpPr>
        <p:grpSpPr>
          <a:xfrm>
            <a:off x="8166405" y="6773814"/>
            <a:ext cx="6929716" cy="418506"/>
            <a:chOff x="6090158" y="1575643"/>
            <a:chExt cx="6929716" cy="418506"/>
          </a:xfrm>
        </p:grpSpPr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8C270C8E-3DBC-1460-83E3-3304A254129D}"/>
                </a:ext>
              </a:extLst>
            </p:cNvPr>
            <p:cNvCxnSpPr>
              <a:cxnSpLocks/>
            </p:cNvCxnSpPr>
            <p:nvPr/>
          </p:nvCxnSpPr>
          <p:spPr>
            <a:xfrm>
              <a:off x="8127597" y="1969179"/>
              <a:ext cx="748134" cy="24970"/>
            </a:xfrm>
            <a:prstGeom prst="straightConnector1">
              <a:avLst/>
            </a:prstGeom>
            <a:ln w="57150"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49318AA-B1E9-927B-5DC6-5F7D808713EC}"/>
                </a:ext>
              </a:extLst>
            </p:cNvPr>
            <p:cNvSpPr txBox="1"/>
            <p:nvPr/>
          </p:nvSpPr>
          <p:spPr>
            <a:xfrm>
              <a:off x="6090158" y="1575643"/>
              <a:ext cx="6929716" cy="4010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dirty="0"/>
                <a:t>                                  visit           </a:t>
              </a:r>
              <a:endParaRPr lang="en-MY" dirty="0"/>
            </a:p>
          </p:txBody>
        </p:sp>
      </p:grpSp>
    </p:spTree>
    <p:extLst>
      <p:ext uri="{BB962C8B-B14F-4D97-AF65-F5344CB8AC3E}">
        <p14:creationId xmlns:p14="http://schemas.microsoft.com/office/powerpoint/2010/main" val="29926340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78A6AC8D-6BCA-5998-27BB-D773D4EDDB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3" r="3273"/>
          <a:stretch>
            <a:fillRect/>
          </a:stretch>
        </p:blipFill>
        <p:spPr bwMode="auto">
          <a:xfrm>
            <a:off x="736472" y="2124793"/>
            <a:ext cx="5452247" cy="5401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63055E2D-ED77-0331-31C1-4291D71B22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5088" y="2570016"/>
            <a:ext cx="7953375" cy="469797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F70F193-4CC7-E1EA-FF0A-BD7795B23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EX-2 Cont..</a:t>
            </a:r>
            <a:endParaRPr lang="en-MY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B87FA1-D68C-7952-C993-29F91230B352}"/>
              </a:ext>
            </a:extLst>
          </p:cNvPr>
          <p:cNvSpPr/>
          <p:nvPr/>
        </p:nvSpPr>
        <p:spPr>
          <a:xfrm>
            <a:off x="1076152" y="5326360"/>
            <a:ext cx="3672408" cy="16561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4041C49-BF76-6F4C-7D44-8F355C4690B8}"/>
              </a:ext>
            </a:extLst>
          </p:cNvPr>
          <p:cNvCxnSpPr/>
          <p:nvPr/>
        </p:nvCxnSpPr>
        <p:spPr>
          <a:xfrm flipV="1">
            <a:off x="7025879" y="2734072"/>
            <a:ext cx="1584176" cy="144016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3F28B823-3751-2204-915E-6ACE7B2C6F27}"/>
              </a:ext>
            </a:extLst>
          </p:cNvPr>
          <p:cNvCxnSpPr>
            <a:cxnSpLocks/>
          </p:cNvCxnSpPr>
          <p:nvPr/>
        </p:nvCxnSpPr>
        <p:spPr>
          <a:xfrm>
            <a:off x="9288280" y="2878088"/>
            <a:ext cx="1158499" cy="432048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4041C49-BF76-6F4C-7D44-8F355C4690B8}"/>
              </a:ext>
            </a:extLst>
          </p:cNvPr>
          <p:cNvCxnSpPr>
            <a:cxnSpLocks/>
          </p:cNvCxnSpPr>
          <p:nvPr/>
        </p:nvCxnSpPr>
        <p:spPr>
          <a:xfrm>
            <a:off x="11013256" y="3861859"/>
            <a:ext cx="648072" cy="987555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4041C49-BF76-6F4C-7D44-8F355C4690B8}"/>
              </a:ext>
            </a:extLst>
          </p:cNvPr>
          <p:cNvCxnSpPr>
            <a:cxnSpLocks/>
          </p:cNvCxnSpPr>
          <p:nvPr/>
        </p:nvCxnSpPr>
        <p:spPr>
          <a:xfrm flipH="1" flipV="1">
            <a:off x="9429080" y="4822304"/>
            <a:ext cx="396044" cy="843682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209EDDF-12B8-DD63-B4C5-40F56C0D520F}"/>
              </a:ext>
            </a:extLst>
          </p:cNvPr>
          <p:cNvCxnSpPr>
            <a:cxnSpLocks/>
          </p:cNvCxnSpPr>
          <p:nvPr/>
        </p:nvCxnSpPr>
        <p:spPr>
          <a:xfrm flipH="1">
            <a:off x="10149160" y="5572127"/>
            <a:ext cx="1188132" cy="478974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45C8544-806D-3802-911B-724E84FAE457}"/>
              </a:ext>
            </a:extLst>
          </p:cNvPr>
          <p:cNvCxnSpPr>
            <a:cxnSpLocks/>
          </p:cNvCxnSpPr>
          <p:nvPr/>
        </p:nvCxnSpPr>
        <p:spPr>
          <a:xfrm flipV="1">
            <a:off x="9402348" y="3886200"/>
            <a:ext cx="1044431" cy="730421"/>
          </a:xfrm>
          <a:prstGeom prst="line">
            <a:avLst/>
          </a:prstGeom>
          <a:ln w="76200">
            <a:prstDash val="dashDot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679BAF2-EF1D-9125-7AF8-5254727F8951}"/>
              </a:ext>
            </a:extLst>
          </p:cNvPr>
          <p:cNvCxnSpPr>
            <a:cxnSpLocks/>
          </p:cNvCxnSpPr>
          <p:nvPr/>
        </p:nvCxnSpPr>
        <p:spPr>
          <a:xfrm flipH="1" flipV="1">
            <a:off x="8997032" y="3285618"/>
            <a:ext cx="141492" cy="1070018"/>
          </a:xfrm>
          <a:prstGeom prst="line">
            <a:avLst/>
          </a:prstGeom>
          <a:ln w="76200">
            <a:prstDash val="dashDot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3A4764EE-0C18-364E-94DA-47B97500D260}"/>
              </a:ext>
            </a:extLst>
          </p:cNvPr>
          <p:cNvGrpSpPr/>
          <p:nvPr/>
        </p:nvGrpSpPr>
        <p:grpSpPr>
          <a:xfrm>
            <a:off x="8511040" y="7046179"/>
            <a:ext cx="6929716" cy="426619"/>
            <a:chOff x="6090158" y="1575643"/>
            <a:chExt cx="6929716" cy="426619"/>
          </a:xfrm>
        </p:grpSpPr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8E702880-57C7-104C-CB95-B4F6FAF456DA}"/>
                </a:ext>
              </a:extLst>
            </p:cNvPr>
            <p:cNvCxnSpPr>
              <a:cxnSpLocks/>
            </p:cNvCxnSpPr>
            <p:nvPr/>
          </p:nvCxnSpPr>
          <p:spPr>
            <a:xfrm>
              <a:off x="8127597" y="1969179"/>
              <a:ext cx="748134" cy="24970"/>
            </a:xfrm>
            <a:prstGeom prst="straightConnector1">
              <a:avLst/>
            </a:prstGeom>
            <a:ln w="57150"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78C6757-D078-A61A-2E0C-4AF783F4D7D3}"/>
                </a:ext>
              </a:extLst>
            </p:cNvPr>
            <p:cNvCxnSpPr>
              <a:cxnSpLocks/>
            </p:cNvCxnSpPr>
            <p:nvPr/>
          </p:nvCxnSpPr>
          <p:spPr>
            <a:xfrm>
              <a:off x="9867529" y="2002262"/>
              <a:ext cx="673831" cy="0"/>
            </a:xfrm>
            <a:prstGeom prst="line">
              <a:avLst/>
            </a:prstGeom>
            <a:ln w="76200">
              <a:prstDash val="dashDot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314D88E2-5ED7-6112-40B8-44214780C7B5}"/>
                </a:ext>
              </a:extLst>
            </p:cNvPr>
            <p:cNvSpPr txBox="1"/>
            <p:nvPr/>
          </p:nvSpPr>
          <p:spPr>
            <a:xfrm>
              <a:off x="6090158" y="1575643"/>
              <a:ext cx="6929716" cy="4010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dirty="0"/>
                <a:t>                                  visit           already visited</a:t>
              </a:r>
              <a:endParaRPr lang="en-MY" dirty="0"/>
            </a:p>
          </p:txBody>
        </p:sp>
      </p:grpSp>
    </p:spTree>
    <p:extLst>
      <p:ext uri="{BB962C8B-B14F-4D97-AF65-F5344CB8AC3E}">
        <p14:creationId xmlns:p14="http://schemas.microsoft.com/office/powerpoint/2010/main" val="9924565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8E1B25B-D5AA-9F9B-1931-F7C2A4BBE3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639" y="1946110"/>
            <a:ext cx="6393957" cy="5367667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63055E2D-ED77-0331-31C1-4291D71B22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5088" y="2570016"/>
            <a:ext cx="7953375" cy="469797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F70F193-4CC7-E1EA-FF0A-BD7795B23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EX-2 Cont..</a:t>
            </a:r>
            <a:endParaRPr lang="en-MY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B87FA1-D68C-7952-C993-29F91230B352}"/>
              </a:ext>
            </a:extLst>
          </p:cNvPr>
          <p:cNvSpPr/>
          <p:nvPr/>
        </p:nvSpPr>
        <p:spPr>
          <a:xfrm>
            <a:off x="644103" y="5572126"/>
            <a:ext cx="4353107" cy="14228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4041C49-BF76-6F4C-7D44-8F355C4690B8}"/>
              </a:ext>
            </a:extLst>
          </p:cNvPr>
          <p:cNvCxnSpPr/>
          <p:nvPr/>
        </p:nvCxnSpPr>
        <p:spPr>
          <a:xfrm flipV="1">
            <a:off x="7025879" y="2734072"/>
            <a:ext cx="1584176" cy="144016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3F28B823-3751-2204-915E-6ACE7B2C6F27}"/>
              </a:ext>
            </a:extLst>
          </p:cNvPr>
          <p:cNvCxnSpPr>
            <a:cxnSpLocks/>
          </p:cNvCxnSpPr>
          <p:nvPr/>
        </p:nvCxnSpPr>
        <p:spPr>
          <a:xfrm>
            <a:off x="9288280" y="2878088"/>
            <a:ext cx="1158499" cy="432048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4041C49-BF76-6F4C-7D44-8F355C4690B8}"/>
              </a:ext>
            </a:extLst>
          </p:cNvPr>
          <p:cNvCxnSpPr>
            <a:cxnSpLocks/>
          </p:cNvCxnSpPr>
          <p:nvPr/>
        </p:nvCxnSpPr>
        <p:spPr>
          <a:xfrm>
            <a:off x="11013256" y="3861859"/>
            <a:ext cx="648072" cy="987555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4041C49-BF76-6F4C-7D44-8F355C4690B8}"/>
              </a:ext>
            </a:extLst>
          </p:cNvPr>
          <p:cNvCxnSpPr>
            <a:cxnSpLocks/>
          </p:cNvCxnSpPr>
          <p:nvPr/>
        </p:nvCxnSpPr>
        <p:spPr>
          <a:xfrm flipH="1" flipV="1">
            <a:off x="8875731" y="5150285"/>
            <a:ext cx="396044" cy="843682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209EDDF-12B8-DD63-B4C5-40F56C0D520F}"/>
              </a:ext>
            </a:extLst>
          </p:cNvPr>
          <p:cNvCxnSpPr>
            <a:cxnSpLocks/>
          </p:cNvCxnSpPr>
          <p:nvPr/>
        </p:nvCxnSpPr>
        <p:spPr>
          <a:xfrm flipH="1">
            <a:off x="10149160" y="5572127"/>
            <a:ext cx="1188132" cy="478974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45C8544-806D-3802-911B-724E84FAE457}"/>
              </a:ext>
            </a:extLst>
          </p:cNvPr>
          <p:cNvCxnSpPr>
            <a:cxnSpLocks/>
          </p:cNvCxnSpPr>
          <p:nvPr/>
        </p:nvCxnSpPr>
        <p:spPr>
          <a:xfrm flipV="1">
            <a:off x="9402348" y="3886200"/>
            <a:ext cx="1044431" cy="730421"/>
          </a:xfrm>
          <a:prstGeom prst="line">
            <a:avLst/>
          </a:prstGeom>
          <a:ln w="76200">
            <a:prstDash val="dashDot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679BAF2-EF1D-9125-7AF8-5254727F8951}"/>
              </a:ext>
            </a:extLst>
          </p:cNvPr>
          <p:cNvCxnSpPr>
            <a:cxnSpLocks/>
          </p:cNvCxnSpPr>
          <p:nvPr/>
        </p:nvCxnSpPr>
        <p:spPr>
          <a:xfrm flipH="1" flipV="1">
            <a:off x="8997032" y="3285618"/>
            <a:ext cx="141492" cy="1070018"/>
          </a:xfrm>
          <a:prstGeom prst="line">
            <a:avLst/>
          </a:prstGeom>
          <a:ln w="76200">
            <a:prstDash val="dashDot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6EC5195-B615-DD2F-038D-22E209B52C5C}"/>
              </a:ext>
            </a:extLst>
          </p:cNvPr>
          <p:cNvSpPr txBox="1"/>
          <p:nvPr/>
        </p:nvSpPr>
        <p:spPr>
          <a:xfrm>
            <a:off x="692484" y="5038328"/>
            <a:ext cx="69297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Pop e</a:t>
            </a:r>
            <a:endParaRPr lang="en-MY" sz="2400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B6D1F6C-3254-F8C3-7E09-277C2ACB5182}"/>
              </a:ext>
            </a:extLst>
          </p:cNvPr>
          <p:cNvCxnSpPr>
            <a:cxnSpLocks/>
          </p:cNvCxnSpPr>
          <p:nvPr/>
        </p:nvCxnSpPr>
        <p:spPr>
          <a:xfrm>
            <a:off x="9402348" y="4919004"/>
            <a:ext cx="410007" cy="84159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F22101A-CA64-CA62-0A4A-F49A21D7FE1C}"/>
              </a:ext>
            </a:extLst>
          </p:cNvPr>
          <p:cNvGrpSpPr/>
          <p:nvPr/>
        </p:nvGrpSpPr>
        <p:grpSpPr>
          <a:xfrm>
            <a:off x="8511040" y="7046179"/>
            <a:ext cx="6929716" cy="436500"/>
            <a:chOff x="6090158" y="1575643"/>
            <a:chExt cx="6929716" cy="436500"/>
          </a:xfrm>
        </p:grpSpPr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218804EE-629A-5650-9EF3-A31E445A039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11619" y="1974207"/>
              <a:ext cx="673259" cy="3793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38A4F612-DE74-F164-C3F8-2160FB7B4068}"/>
                </a:ext>
              </a:extLst>
            </p:cNvPr>
            <p:cNvCxnSpPr>
              <a:cxnSpLocks/>
            </p:cNvCxnSpPr>
            <p:nvPr/>
          </p:nvCxnSpPr>
          <p:spPr>
            <a:xfrm>
              <a:off x="8127597" y="1969179"/>
              <a:ext cx="748134" cy="24970"/>
            </a:xfrm>
            <a:prstGeom prst="straightConnector1">
              <a:avLst/>
            </a:prstGeom>
            <a:ln w="57150"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A4C10FE4-36E9-9FF3-BD7B-C03258238106}"/>
                </a:ext>
              </a:extLst>
            </p:cNvPr>
            <p:cNvCxnSpPr>
              <a:cxnSpLocks/>
            </p:cNvCxnSpPr>
            <p:nvPr/>
          </p:nvCxnSpPr>
          <p:spPr>
            <a:xfrm>
              <a:off x="9867529" y="2002262"/>
              <a:ext cx="673831" cy="0"/>
            </a:xfrm>
            <a:prstGeom prst="line">
              <a:avLst/>
            </a:prstGeom>
            <a:ln w="76200">
              <a:prstDash val="dashDot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473521F-4434-5A77-6A23-839CA7F6635B}"/>
                </a:ext>
              </a:extLst>
            </p:cNvPr>
            <p:cNvSpPr txBox="1"/>
            <p:nvPr/>
          </p:nvSpPr>
          <p:spPr>
            <a:xfrm>
              <a:off x="6090158" y="1575643"/>
              <a:ext cx="6929716" cy="4010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dirty="0"/>
                <a:t>Backtrack(Pop)        visit           already visited</a:t>
              </a:r>
              <a:endParaRPr lang="en-MY" dirty="0"/>
            </a:p>
          </p:txBody>
        </p:sp>
      </p:grpSp>
    </p:spTree>
    <p:extLst>
      <p:ext uri="{BB962C8B-B14F-4D97-AF65-F5344CB8AC3E}">
        <p14:creationId xmlns:p14="http://schemas.microsoft.com/office/powerpoint/2010/main" val="32525519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8E1B25B-D5AA-9F9B-1931-F7C2A4BBE3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639" y="1946110"/>
            <a:ext cx="6393957" cy="5367667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63055E2D-ED77-0331-31C1-4291D71B22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5088" y="2570016"/>
            <a:ext cx="7953375" cy="469797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F70F193-4CC7-E1EA-FF0A-BD7795B23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EX-2 Cont..</a:t>
            </a:r>
            <a:endParaRPr lang="en-MY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B87FA1-D68C-7952-C993-29F91230B352}"/>
              </a:ext>
            </a:extLst>
          </p:cNvPr>
          <p:cNvSpPr/>
          <p:nvPr/>
        </p:nvSpPr>
        <p:spPr>
          <a:xfrm>
            <a:off x="644103" y="5936908"/>
            <a:ext cx="4353107" cy="10580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4041C49-BF76-6F4C-7D44-8F355C4690B8}"/>
              </a:ext>
            </a:extLst>
          </p:cNvPr>
          <p:cNvCxnSpPr/>
          <p:nvPr/>
        </p:nvCxnSpPr>
        <p:spPr>
          <a:xfrm flipV="1">
            <a:off x="7025879" y="2734072"/>
            <a:ext cx="1584176" cy="144016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3F28B823-3751-2204-915E-6ACE7B2C6F27}"/>
              </a:ext>
            </a:extLst>
          </p:cNvPr>
          <p:cNvCxnSpPr>
            <a:cxnSpLocks/>
          </p:cNvCxnSpPr>
          <p:nvPr/>
        </p:nvCxnSpPr>
        <p:spPr>
          <a:xfrm>
            <a:off x="9288280" y="2878088"/>
            <a:ext cx="1158499" cy="432048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4041C49-BF76-6F4C-7D44-8F355C4690B8}"/>
              </a:ext>
            </a:extLst>
          </p:cNvPr>
          <p:cNvCxnSpPr>
            <a:cxnSpLocks/>
          </p:cNvCxnSpPr>
          <p:nvPr/>
        </p:nvCxnSpPr>
        <p:spPr>
          <a:xfrm>
            <a:off x="11013256" y="3861859"/>
            <a:ext cx="648072" cy="987555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4041C49-BF76-6F4C-7D44-8F355C4690B8}"/>
              </a:ext>
            </a:extLst>
          </p:cNvPr>
          <p:cNvCxnSpPr>
            <a:cxnSpLocks/>
          </p:cNvCxnSpPr>
          <p:nvPr/>
        </p:nvCxnSpPr>
        <p:spPr>
          <a:xfrm flipH="1" flipV="1">
            <a:off x="8875731" y="5150285"/>
            <a:ext cx="396044" cy="843682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209EDDF-12B8-DD63-B4C5-40F56C0D520F}"/>
              </a:ext>
            </a:extLst>
          </p:cNvPr>
          <p:cNvCxnSpPr>
            <a:cxnSpLocks/>
          </p:cNvCxnSpPr>
          <p:nvPr/>
        </p:nvCxnSpPr>
        <p:spPr>
          <a:xfrm flipH="1">
            <a:off x="10149160" y="5711482"/>
            <a:ext cx="1188132" cy="478974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45C8544-806D-3802-911B-724E84FAE457}"/>
              </a:ext>
            </a:extLst>
          </p:cNvPr>
          <p:cNvCxnSpPr>
            <a:cxnSpLocks/>
          </p:cNvCxnSpPr>
          <p:nvPr/>
        </p:nvCxnSpPr>
        <p:spPr>
          <a:xfrm flipV="1">
            <a:off x="9402348" y="3886200"/>
            <a:ext cx="1044431" cy="730421"/>
          </a:xfrm>
          <a:prstGeom prst="line">
            <a:avLst/>
          </a:prstGeom>
          <a:ln w="76200">
            <a:prstDash val="dashDot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679BAF2-EF1D-9125-7AF8-5254727F8951}"/>
              </a:ext>
            </a:extLst>
          </p:cNvPr>
          <p:cNvCxnSpPr>
            <a:cxnSpLocks/>
          </p:cNvCxnSpPr>
          <p:nvPr/>
        </p:nvCxnSpPr>
        <p:spPr>
          <a:xfrm flipH="1" flipV="1">
            <a:off x="8997032" y="3285618"/>
            <a:ext cx="141492" cy="1070018"/>
          </a:xfrm>
          <a:prstGeom prst="line">
            <a:avLst/>
          </a:prstGeom>
          <a:ln w="76200">
            <a:prstDash val="dashDot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6EC5195-B615-DD2F-038D-22E209B52C5C}"/>
              </a:ext>
            </a:extLst>
          </p:cNvPr>
          <p:cNvSpPr txBox="1"/>
          <p:nvPr/>
        </p:nvSpPr>
        <p:spPr>
          <a:xfrm>
            <a:off x="692484" y="5038328"/>
            <a:ext cx="69297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Pop e</a:t>
            </a:r>
            <a:endParaRPr lang="en-MY" sz="2400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B6D1F6C-3254-F8C3-7E09-277C2ACB5182}"/>
              </a:ext>
            </a:extLst>
          </p:cNvPr>
          <p:cNvCxnSpPr>
            <a:cxnSpLocks/>
          </p:cNvCxnSpPr>
          <p:nvPr/>
        </p:nvCxnSpPr>
        <p:spPr>
          <a:xfrm>
            <a:off x="9402348" y="4919004"/>
            <a:ext cx="410007" cy="84159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E40ABF0B-6BCA-D2AD-7248-F7ABDE7AB7AD}"/>
              </a:ext>
            </a:extLst>
          </p:cNvPr>
          <p:cNvCxnSpPr>
            <a:cxnSpLocks/>
          </p:cNvCxnSpPr>
          <p:nvPr/>
        </p:nvCxnSpPr>
        <p:spPr>
          <a:xfrm flipH="1">
            <a:off x="8345360" y="6492745"/>
            <a:ext cx="1188132" cy="478974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25250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8E1B25B-D5AA-9F9B-1931-F7C2A4BBE3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639" y="1946110"/>
            <a:ext cx="6393957" cy="536766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91EAB2C-0220-7C3C-CECB-B4BD9C2936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0608" y="2374032"/>
            <a:ext cx="8315481" cy="496855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F70F193-4CC7-E1EA-FF0A-BD7795B23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EX-2 Cont..</a:t>
            </a:r>
            <a:endParaRPr lang="en-MY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B87FA1-D68C-7952-C993-29F91230B352}"/>
              </a:ext>
            </a:extLst>
          </p:cNvPr>
          <p:cNvSpPr/>
          <p:nvPr/>
        </p:nvSpPr>
        <p:spPr>
          <a:xfrm>
            <a:off x="644103" y="5936908"/>
            <a:ext cx="4353107" cy="10580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4041C49-BF76-6F4C-7D44-8F355C4690B8}"/>
              </a:ext>
            </a:extLst>
          </p:cNvPr>
          <p:cNvCxnSpPr/>
          <p:nvPr/>
        </p:nvCxnSpPr>
        <p:spPr>
          <a:xfrm flipV="1">
            <a:off x="7025879" y="2734072"/>
            <a:ext cx="1584176" cy="144016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3F28B823-3751-2204-915E-6ACE7B2C6F27}"/>
              </a:ext>
            </a:extLst>
          </p:cNvPr>
          <p:cNvCxnSpPr>
            <a:cxnSpLocks/>
          </p:cNvCxnSpPr>
          <p:nvPr/>
        </p:nvCxnSpPr>
        <p:spPr>
          <a:xfrm>
            <a:off x="9288280" y="2878088"/>
            <a:ext cx="1158499" cy="432048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4041C49-BF76-6F4C-7D44-8F355C4690B8}"/>
              </a:ext>
            </a:extLst>
          </p:cNvPr>
          <p:cNvCxnSpPr>
            <a:cxnSpLocks/>
          </p:cNvCxnSpPr>
          <p:nvPr/>
        </p:nvCxnSpPr>
        <p:spPr>
          <a:xfrm>
            <a:off x="11013256" y="3861859"/>
            <a:ext cx="648072" cy="987555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4041C49-BF76-6F4C-7D44-8F355C4690B8}"/>
              </a:ext>
            </a:extLst>
          </p:cNvPr>
          <p:cNvCxnSpPr>
            <a:cxnSpLocks/>
          </p:cNvCxnSpPr>
          <p:nvPr/>
        </p:nvCxnSpPr>
        <p:spPr>
          <a:xfrm flipH="1" flipV="1">
            <a:off x="8875731" y="5150285"/>
            <a:ext cx="396044" cy="843682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209EDDF-12B8-DD63-B4C5-40F56C0D520F}"/>
              </a:ext>
            </a:extLst>
          </p:cNvPr>
          <p:cNvCxnSpPr>
            <a:cxnSpLocks/>
          </p:cNvCxnSpPr>
          <p:nvPr/>
        </p:nvCxnSpPr>
        <p:spPr>
          <a:xfrm flipH="1">
            <a:off x="10149160" y="5711482"/>
            <a:ext cx="1188132" cy="478974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45C8544-806D-3802-911B-724E84FAE457}"/>
              </a:ext>
            </a:extLst>
          </p:cNvPr>
          <p:cNvCxnSpPr>
            <a:cxnSpLocks/>
          </p:cNvCxnSpPr>
          <p:nvPr/>
        </p:nvCxnSpPr>
        <p:spPr>
          <a:xfrm flipV="1">
            <a:off x="9402348" y="3886200"/>
            <a:ext cx="1044431" cy="730421"/>
          </a:xfrm>
          <a:prstGeom prst="line">
            <a:avLst/>
          </a:prstGeom>
          <a:ln w="76200">
            <a:prstDash val="dashDot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679BAF2-EF1D-9125-7AF8-5254727F8951}"/>
              </a:ext>
            </a:extLst>
          </p:cNvPr>
          <p:cNvCxnSpPr>
            <a:cxnSpLocks/>
          </p:cNvCxnSpPr>
          <p:nvPr/>
        </p:nvCxnSpPr>
        <p:spPr>
          <a:xfrm flipH="1" flipV="1">
            <a:off x="8997032" y="3285618"/>
            <a:ext cx="141492" cy="1070018"/>
          </a:xfrm>
          <a:prstGeom prst="line">
            <a:avLst/>
          </a:prstGeom>
          <a:ln w="76200">
            <a:prstDash val="dashDot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6EC5195-B615-DD2F-038D-22E209B52C5C}"/>
              </a:ext>
            </a:extLst>
          </p:cNvPr>
          <p:cNvSpPr txBox="1"/>
          <p:nvPr/>
        </p:nvSpPr>
        <p:spPr>
          <a:xfrm>
            <a:off x="692484" y="5038328"/>
            <a:ext cx="69297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Pop e</a:t>
            </a:r>
            <a:endParaRPr lang="en-MY" sz="2400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B6D1F6C-3254-F8C3-7E09-277C2ACB5182}"/>
              </a:ext>
            </a:extLst>
          </p:cNvPr>
          <p:cNvCxnSpPr>
            <a:cxnSpLocks/>
          </p:cNvCxnSpPr>
          <p:nvPr/>
        </p:nvCxnSpPr>
        <p:spPr>
          <a:xfrm>
            <a:off x="9402348" y="4822304"/>
            <a:ext cx="410007" cy="84159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E40ABF0B-6BCA-D2AD-7248-F7ABDE7AB7AD}"/>
              </a:ext>
            </a:extLst>
          </p:cNvPr>
          <p:cNvCxnSpPr>
            <a:cxnSpLocks/>
          </p:cNvCxnSpPr>
          <p:nvPr/>
        </p:nvCxnSpPr>
        <p:spPr>
          <a:xfrm flipH="1">
            <a:off x="8345360" y="6492745"/>
            <a:ext cx="1188132" cy="478974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A4CE9C9-FCA5-C86F-397D-2501236227F7}"/>
              </a:ext>
            </a:extLst>
          </p:cNvPr>
          <p:cNvCxnSpPr>
            <a:cxnSpLocks/>
          </p:cNvCxnSpPr>
          <p:nvPr/>
        </p:nvCxnSpPr>
        <p:spPr>
          <a:xfrm flipH="1" flipV="1">
            <a:off x="6856016" y="3463958"/>
            <a:ext cx="943901" cy="3028787"/>
          </a:xfrm>
          <a:prstGeom prst="line">
            <a:avLst/>
          </a:prstGeom>
          <a:ln w="76200">
            <a:prstDash val="dashDot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CFBAF9F-5EB0-69F5-E6F4-4FFC0040DF30}"/>
              </a:ext>
            </a:extLst>
          </p:cNvPr>
          <p:cNvGrpSpPr/>
          <p:nvPr/>
        </p:nvGrpSpPr>
        <p:grpSpPr>
          <a:xfrm>
            <a:off x="8511040" y="7046179"/>
            <a:ext cx="6929716" cy="436500"/>
            <a:chOff x="6090158" y="1575643"/>
            <a:chExt cx="6929716" cy="436500"/>
          </a:xfrm>
        </p:grpSpPr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957CE94D-0C8E-818F-9568-B3CF0D94E95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11619" y="1974207"/>
              <a:ext cx="673259" cy="3793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26A219F0-BA20-2B36-634B-5BA40A4DDED2}"/>
                </a:ext>
              </a:extLst>
            </p:cNvPr>
            <p:cNvCxnSpPr>
              <a:cxnSpLocks/>
            </p:cNvCxnSpPr>
            <p:nvPr/>
          </p:nvCxnSpPr>
          <p:spPr>
            <a:xfrm>
              <a:off x="8127597" y="1969179"/>
              <a:ext cx="748134" cy="24970"/>
            </a:xfrm>
            <a:prstGeom prst="straightConnector1">
              <a:avLst/>
            </a:prstGeom>
            <a:ln w="57150"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C14CADC-4B77-AA4F-C458-BD01821863BE}"/>
                </a:ext>
              </a:extLst>
            </p:cNvPr>
            <p:cNvCxnSpPr>
              <a:cxnSpLocks/>
            </p:cNvCxnSpPr>
            <p:nvPr/>
          </p:nvCxnSpPr>
          <p:spPr>
            <a:xfrm>
              <a:off x="9867529" y="2002262"/>
              <a:ext cx="673831" cy="0"/>
            </a:xfrm>
            <a:prstGeom prst="line">
              <a:avLst/>
            </a:prstGeom>
            <a:ln w="76200">
              <a:prstDash val="dashDot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9380A42-4A99-BB90-F27F-E6A2F5FAC6A7}"/>
                </a:ext>
              </a:extLst>
            </p:cNvPr>
            <p:cNvSpPr txBox="1"/>
            <p:nvPr/>
          </p:nvSpPr>
          <p:spPr>
            <a:xfrm>
              <a:off x="6090158" y="1575643"/>
              <a:ext cx="6929716" cy="4010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dirty="0"/>
                <a:t>Backtrack(Pop)        visit           already visited</a:t>
              </a:r>
              <a:endParaRPr lang="en-MY" dirty="0"/>
            </a:p>
          </p:txBody>
        </p:sp>
      </p:grpSp>
    </p:spTree>
    <p:extLst>
      <p:ext uri="{BB962C8B-B14F-4D97-AF65-F5344CB8AC3E}">
        <p14:creationId xmlns:p14="http://schemas.microsoft.com/office/powerpoint/2010/main" val="6109211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8E1B25B-D5AA-9F9B-1931-F7C2A4BBE3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639" y="1946110"/>
            <a:ext cx="6393957" cy="536766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91EAB2C-0220-7C3C-CECB-B4BD9C2936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0608" y="2374032"/>
            <a:ext cx="8315481" cy="496855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F70F193-4CC7-E1EA-FF0A-BD7795B23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EX-2 Cont..</a:t>
            </a:r>
            <a:endParaRPr lang="en-MY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B87FA1-D68C-7952-C993-29F91230B352}"/>
              </a:ext>
            </a:extLst>
          </p:cNvPr>
          <p:cNvSpPr/>
          <p:nvPr/>
        </p:nvSpPr>
        <p:spPr>
          <a:xfrm>
            <a:off x="644103" y="6492745"/>
            <a:ext cx="4353107" cy="502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4041C49-BF76-6F4C-7D44-8F355C4690B8}"/>
              </a:ext>
            </a:extLst>
          </p:cNvPr>
          <p:cNvCxnSpPr/>
          <p:nvPr/>
        </p:nvCxnSpPr>
        <p:spPr>
          <a:xfrm flipV="1">
            <a:off x="7025879" y="2734072"/>
            <a:ext cx="1584176" cy="144016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3F28B823-3751-2204-915E-6ACE7B2C6F27}"/>
              </a:ext>
            </a:extLst>
          </p:cNvPr>
          <p:cNvCxnSpPr>
            <a:cxnSpLocks/>
          </p:cNvCxnSpPr>
          <p:nvPr/>
        </p:nvCxnSpPr>
        <p:spPr>
          <a:xfrm>
            <a:off x="9288280" y="2878088"/>
            <a:ext cx="1158499" cy="432048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4041C49-BF76-6F4C-7D44-8F355C4690B8}"/>
              </a:ext>
            </a:extLst>
          </p:cNvPr>
          <p:cNvCxnSpPr>
            <a:cxnSpLocks/>
          </p:cNvCxnSpPr>
          <p:nvPr/>
        </p:nvCxnSpPr>
        <p:spPr>
          <a:xfrm>
            <a:off x="11013256" y="3861859"/>
            <a:ext cx="648072" cy="987555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4041C49-BF76-6F4C-7D44-8F355C4690B8}"/>
              </a:ext>
            </a:extLst>
          </p:cNvPr>
          <p:cNvCxnSpPr>
            <a:cxnSpLocks/>
          </p:cNvCxnSpPr>
          <p:nvPr/>
        </p:nvCxnSpPr>
        <p:spPr>
          <a:xfrm flipH="1" flipV="1">
            <a:off x="8875731" y="5150285"/>
            <a:ext cx="396044" cy="843682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209EDDF-12B8-DD63-B4C5-40F56C0D520F}"/>
              </a:ext>
            </a:extLst>
          </p:cNvPr>
          <p:cNvCxnSpPr>
            <a:cxnSpLocks/>
          </p:cNvCxnSpPr>
          <p:nvPr/>
        </p:nvCxnSpPr>
        <p:spPr>
          <a:xfrm flipH="1">
            <a:off x="10149160" y="5711482"/>
            <a:ext cx="1188132" cy="478974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45C8544-806D-3802-911B-724E84FAE457}"/>
              </a:ext>
            </a:extLst>
          </p:cNvPr>
          <p:cNvCxnSpPr>
            <a:cxnSpLocks/>
          </p:cNvCxnSpPr>
          <p:nvPr/>
        </p:nvCxnSpPr>
        <p:spPr>
          <a:xfrm flipV="1">
            <a:off x="9402348" y="3886200"/>
            <a:ext cx="1044431" cy="730421"/>
          </a:xfrm>
          <a:prstGeom prst="line">
            <a:avLst/>
          </a:prstGeom>
          <a:ln w="76200">
            <a:prstDash val="dashDot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679BAF2-EF1D-9125-7AF8-5254727F8951}"/>
              </a:ext>
            </a:extLst>
          </p:cNvPr>
          <p:cNvCxnSpPr>
            <a:cxnSpLocks/>
          </p:cNvCxnSpPr>
          <p:nvPr/>
        </p:nvCxnSpPr>
        <p:spPr>
          <a:xfrm flipH="1" flipV="1">
            <a:off x="8997032" y="3285618"/>
            <a:ext cx="141492" cy="1070018"/>
          </a:xfrm>
          <a:prstGeom prst="line">
            <a:avLst/>
          </a:prstGeom>
          <a:ln w="76200">
            <a:prstDash val="dashDot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6EC5195-B615-DD2F-038D-22E209B52C5C}"/>
              </a:ext>
            </a:extLst>
          </p:cNvPr>
          <p:cNvSpPr txBox="1"/>
          <p:nvPr/>
        </p:nvSpPr>
        <p:spPr>
          <a:xfrm>
            <a:off x="692484" y="5038328"/>
            <a:ext cx="69297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Pop e</a:t>
            </a:r>
            <a:endParaRPr lang="en-MY" sz="2400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B6D1F6C-3254-F8C3-7E09-277C2ACB5182}"/>
              </a:ext>
            </a:extLst>
          </p:cNvPr>
          <p:cNvCxnSpPr>
            <a:cxnSpLocks/>
          </p:cNvCxnSpPr>
          <p:nvPr/>
        </p:nvCxnSpPr>
        <p:spPr>
          <a:xfrm>
            <a:off x="9402348" y="4822304"/>
            <a:ext cx="410007" cy="84159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E40ABF0B-6BCA-D2AD-7248-F7ABDE7AB7AD}"/>
              </a:ext>
            </a:extLst>
          </p:cNvPr>
          <p:cNvCxnSpPr>
            <a:cxnSpLocks/>
          </p:cNvCxnSpPr>
          <p:nvPr/>
        </p:nvCxnSpPr>
        <p:spPr>
          <a:xfrm flipH="1">
            <a:off x="8345360" y="6492745"/>
            <a:ext cx="1188132" cy="478974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A4CE9C9-FCA5-C86F-397D-2501236227F7}"/>
              </a:ext>
            </a:extLst>
          </p:cNvPr>
          <p:cNvCxnSpPr>
            <a:cxnSpLocks/>
          </p:cNvCxnSpPr>
          <p:nvPr/>
        </p:nvCxnSpPr>
        <p:spPr>
          <a:xfrm flipH="1" flipV="1">
            <a:off x="6856016" y="3463958"/>
            <a:ext cx="943901" cy="3028787"/>
          </a:xfrm>
          <a:prstGeom prst="line">
            <a:avLst/>
          </a:prstGeom>
          <a:ln w="76200">
            <a:prstDash val="dashDot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B7705B8C-B088-25FB-587E-BB17AAF5A2B3}"/>
              </a:ext>
            </a:extLst>
          </p:cNvPr>
          <p:cNvSpPr txBox="1"/>
          <p:nvPr/>
        </p:nvSpPr>
        <p:spPr>
          <a:xfrm>
            <a:off x="714866" y="5902424"/>
            <a:ext cx="69297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Pop F</a:t>
            </a:r>
            <a:endParaRPr lang="en-MY" sz="2400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4FA25D0-120D-D074-618E-CD4DCF384E42}"/>
              </a:ext>
            </a:extLst>
          </p:cNvPr>
          <p:cNvCxnSpPr>
            <a:cxnSpLocks/>
          </p:cNvCxnSpPr>
          <p:nvPr/>
        </p:nvCxnSpPr>
        <p:spPr>
          <a:xfrm flipV="1">
            <a:off x="8138894" y="6046440"/>
            <a:ext cx="1218178" cy="5870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56DE08F-9A3D-DD6C-EE42-DB3EC37799EE}"/>
              </a:ext>
            </a:extLst>
          </p:cNvPr>
          <p:cNvGrpSpPr/>
          <p:nvPr/>
        </p:nvGrpSpPr>
        <p:grpSpPr>
          <a:xfrm>
            <a:off x="8511040" y="7046179"/>
            <a:ext cx="6929716" cy="436500"/>
            <a:chOff x="6090158" y="1575643"/>
            <a:chExt cx="6929716" cy="436500"/>
          </a:xfrm>
        </p:grpSpPr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4468B2D9-B0F3-DF4F-1B63-9E6A95197DE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11619" y="1974207"/>
              <a:ext cx="673259" cy="3793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5D32CC16-5E78-E62B-DEDC-A48F74E7AD9D}"/>
                </a:ext>
              </a:extLst>
            </p:cNvPr>
            <p:cNvCxnSpPr>
              <a:cxnSpLocks/>
            </p:cNvCxnSpPr>
            <p:nvPr/>
          </p:nvCxnSpPr>
          <p:spPr>
            <a:xfrm>
              <a:off x="8127597" y="1969179"/>
              <a:ext cx="748134" cy="24970"/>
            </a:xfrm>
            <a:prstGeom prst="straightConnector1">
              <a:avLst/>
            </a:prstGeom>
            <a:ln w="57150"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C8BF94C0-9778-99C5-998F-08B40ACE349D}"/>
                </a:ext>
              </a:extLst>
            </p:cNvPr>
            <p:cNvCxnSpPr>
              <a:cxnSpLocks/>
            </p:cNvCxnSpPr>
            <p:nvPr/>
          </p:nvCxnSpPr>
          <p:spPr>
            <a:xfrm>
              <a:off x="9867529" y="2002262"/>
              <a:ext cx="673831" cy="0"/>
            </a:xfrm>
            <a:prstGeom prst="line">
              <a:avLst/>
            </a:prstGeom>
            <a:ln w="76200">
              <a:prstDash val="dashDot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8FE89F9-18EC-57EF-820F-9007F3DAC870}"/>
                </a:ext>
              </a:extLst>
            </p:cNvPr>
            <p:cNvSpPr txBox="1"/>
            <p:nvPr/>
          </p:nvSpPr>
          <p:spPr>
            <a:xfrm>
              <a:off x="6090158" y="1575643"/>
              <a:ext cx="6929716" cy="4010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dirty="0"/>
                <a:t>Backtrack(Pop)        visit           already visited</a:t>
              </a:r>
              <a:endParaRPr lang="en-MY" dirty="0"/>
            </a:p>
          </p:txBody>
        </p:sp>
      </p:grpSp>
    </p:spTree>
    <p:extLst>
      <p:ext uri="{BB962C8B-B14F-4D97-AF65-F5344CB8AC3E}">
        <p14:creationId xmlns:p14="http://schemas.microsoft.com/office/powerpoint/2010/main" val="20805089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8E1B25B-D5AA-9F9B-1931-F7C2A4BBE3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639" y="1946110"/>
            <a:ext cx="6393957" cy="536766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91EAB2C-0220-7C3C-CECB-B4BD9C2936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0608" y="2374032"/>
            <a:ext cx="8315481" cy="496855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F70F193-4CC7-E1EA-FF0A-BD7795B23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EX-2 Cont..</a:t>
            </a:r>
            <a:endParaRPr lang="en-MY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4041C49-BF76-6F4C-7D44-8F355C4690B8}"/>
              </a:ext>
            </a:extLst>
          </p:cNvPr>
          <p:cNvCxnSpPr/>
          <p:nvPr/>
        </p:nvCxnSpPr>
        <p:spPr>
          <a:xfrm flipV="1">
            <a:off x="7025879" y="2734072"/>
            <a:ext cx="1584176" cy="144016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3F28B823-3751-2204-915E-6ACE7B2C6F27}"/>
              </a:ext>
            </a:extLst>
          </p:cNvPr>
          <p:cNvCxnSpPr>
            <a:cxnSpLocks/>
          </p:cNvCxnSpPr>
          <p:nvPr/>
        </p:nvCxnSpPr>
        <p:spPr>
          <a:xfrm>
            <a:off x="9288280" y="2878088"/>
            <a:ext cx="1158499" cy="432048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4041C49-BF76-6F4C-7D44-8F355C4690B8}"/>
              </a:ext>
            </a:extLst>
          </p:cNvPr>
          <p:cNvCxnSpPr>
            <a:cxnSpLocks/>
          </p:cNvCxnSpPr>
          <p:nvPr/>
        </p:nvCxnSpPr>
        <p:spPr>
          <a:xfrm>
            <a:off x="11013256" y="3861859"/>
            <a:ext cx="648072" cy="987555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4041C49-BF76-6F4C-7D44-8F355C4690B8}"/>
              </a:ext>
            </a:extLst>
          </p:cNvPr>
          <p:cNvCxnSpPr>
            <a:cxnSpLocks/>
          </p:cNvCxnSpPr>
          <p:nvPr/>
        </p:nvCxnSpPr>
        <p:spPr>
          <a:xfrm flipH="1" flipV="1">
            <a:off x="8875731" y="5150285"/>
            <a:ext cx="396044" cy="843682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209EDDF-12B8-DD63-B4C5-40F56C0D520F}"/>
              </a:ext>
            </a:extLst>
          </p:cNvPr>
          <p:cNvCxnSpPr>
            <a:cxnSpLocks/>
          </p:cNvCxnSpPr>
          <p:nvPr/>
        </p:nvCxnSpPr>
        <p:spPr>
          <a:xfrm flipH="1">
            <a:off x="10149160" y="5711482"/>
            <a:ext cx="1188132" cy="478974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45C8544-806D-3802-911B-724E84FAE457}"/>
              </a:ext>
            </a:extLst>
          </p:cNvPr>
          <p:cNvCxnSpPr>
            <a:cxnSpLocks/>
          </p:cNvCxnSpPr>
          <p:nvPr/>
        </p:nvCxnSpPr>
        <p:spPr>
          <a:xfrm flipV="1">
            <a:off x="9402348" y="3886200"/>
            <a:ext cx="1044431" cy="730421"/>
          </a:xfrm>
          <a:prstGeom prst="line">
            <a:avLst/>
          </a:prstGeom>
          <a:ln w="76200">
            <a:prstDash val="dashDot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679BAF2-EF1D-9125-7AF8-5254727F8951}"/>
              </a:ext>
            </a:extLst>
          </p:cNvPr>
          <p:cNvCxnSpPr>
            <a:cxnSpLocks/>
          </p:cNvCxnSpPr>
          <p:nvPr/>
        </p:nvCxnSpPr>
        <p:spPr>
          <a:xfrm flipH="1" flipV="1">
            <a:off x="8997032" y="3285618"/>
            <a:ext cx="141492" cy="1070018"/>
          </a:xfrm>
          <a:prstGeom prst="line">
            <a:avLst/>
          </a:prstGeom>
          <a:ln w="76200">
            <a:prstDash val="dashDot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6EC5195-B615-DD2F-038D-22E209B52C5C}"/>
              </a:ext>
            </a:extLst>
          </p:cNvPr>
          <p:cNvSpPr txBox="1"/>
          <p:nvPr/>
        </p:nvSpPr>
        <p:spPr>
          <a:xfrm>
            <a:off x="692484" y="5038328"/>
            <a:ext cx="69297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Pop e</a:t>
            </a:r>
            <a:endParaRPr lang="en-MY" sz="2400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B6D1F6C-3254-F8C3-7E09-277C2ACB5182}"/>
              </a:ext>
            </a:extLst>
          </p:cNvPr>
          <p:cNvCxnSpPr>
            <a:cxnSpLocks/>
          </p:cNvCxnSpPr>
          <p:nvPr/>
        </p:nvCxnSpPr>
        <p:spPr>
          <a:xfrm>
            <a:off x="9402348" y="4822304"/>
            <a:ext cx="410007" cy="84159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E40ABF0B-6BCA-D2AD-7248-F7ABDE7AB7AD}"/>
              </a:ext>
            </a:extLst>
          </p:cNvPr>
          <p:cNvCxnSpPr>
            <a:cxnSpLocks/>
          </p:cNvCxnSpPr>
          <p:nvPr/>
        </p:nvCxnSpPr>
        <p:spPr>
          <a:xfrm flipH="1">
            <a:off x="8345360" y="6492745"/>
            <a:ext cx="1188132" cy="478974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A4CE9C9-FCA5-C86F-397D-2501236227F7}"/>
              </a:ext>
            </a:extLst>
          </p:cNvPr>
          <p:cNvCxnSpPr>
            <a:cxnSpLocks/>
          </p:cNvCxnSpPr>
          <p:nvPr/>
        </p:nvCxnSpPr>
        <p:spPr>
          <a:xfrm flipH="1" flipV="1">
            <a:off x="6856016" y="3463958"/>
            <a:ext cx="943901" cy="3028787"/>
          </a:xfrm>
          <a:prstGeom prst="line">
            <a:avLst/>
          </a:prstGeom>
          <a:ln w="76200">
            <a:prstDash val="dashDot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B7705B8C-B088-25FB-587E-BB17AAF5A2B3}"/>
              </a:ext>
            </a:extLst>
          </p:cNvPr>
          <p:cNvSpPr txBox="1"/>
          <p:nvPr/>
        </p:nvSpPr>
        <p:spPr>
          <a:xfrm>
            <a:off x="714866" y="5902424"/>
            <a:ext cx="69297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Pop F</a:t>
            </a:r>
            <a:endParaRPr lang="en-MY" sz="2400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4FA25D0-120D-D074-618E-CD4DCF384E42}"/>
              </a:ext>
            </a:extLst>
          </p:cNvPr>
          <p:cNvCxnSpPr>
            <a:cxnSpLocks/>
          </p:cNvCxnSpPr>
          <p:nvPr/>
        </p:nvCxnSpPr>
        <p:spPr>
          <a:xfrm flipV="1">
            <a:off x="8138894" y="6046440"/>
            <a:ext cx="1218178" cy="5870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4561FAD2-7020-1791-144F-2A91D1D23B45}"/>
              </a:ext>
            </a:extLst>
          </p:cNvPr>
          <p:cNvSpPr txBox="1"/>
          <p:nvPr/>
        </p:nvSpPr>
        <p:spPr>
          <a:xfrm>
            <a:off x="716112" y="6334472"/>
            <a:ext cx="69297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Pop G</a:t>
            </a:r>
            <a:endParaRPr lang="en-MY" sz="2400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D4E715A-390E-F914-DB37-D3706306BEFF}"/>
              </a:ext>
            </a:extLst>
          </p:cNvPr>
          <p:cNvCxnSpPr>
            <a:cxnSpLocks/>
          </p:cNvCxnSpPr>
          <p:nvPr/>
        </p:nvCxnSpPr>
        <p:spPr>
          <a:xfrm flipV="1">
            <a:off x="9971443" y="5277336"/>
            <a:ext cx="1358649" cy="49488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5B14D4A-052A-9270-67AE-DFE9968CA2B8}"/>
              </a:ext>
            </a:extLst>
          </p:cNvPr>
          <p:cNvGrpSpPr/>
          <p:nvPr/>
        </p:nvGrpSpPr>
        <p:grpSpPr>
          <a:xfrm>
            <a:off x="8511040" y="7046179"/>
            <a:ext cx="6929716" cy="436500"/>
            <a:chOff x="6090158" y="1575643"/>
            <a:chExt cx="6929716" cy="436500"/>
          </a:xfrm>
        </p:grpSpPr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3A6613D0-B601-A47F-6145-844FF855EFC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11619" y="1974207"/>
              <a:ext cx="673259" cy="3793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C9575BE0-39EC-F9A5-C4EF-8D3727FBE1C9}"/>
                </a:ext>
              </a:extLst>
            </p:cNvPr>
            <p:cNvCxnSpPr>
              <a:cxnSpLocks/>
            </p:cNvCxnSpPr>
            <p:nvPr/>
          </p:nvCxnSpPr>
          <p:spPr>
            <a:xfrm>
              <a:off x="8127597" y="1969179"/>
              <a:ext cx="748134" cy="24970"/>
            </a:xfrm>
            <a:prstGeom prst="straightConnector1">
              <a:avLst/>
            </a:prstGeom>
            <a:ln w="57150"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54F44F2-730C-515F-BBA0-BA88FC337450}"/>
                </a:ext>
              </a:extLst>
            </p:cNvPr>
            <p:cNvCxnSpPr>
              <a:cxnSpLocks/>
            </p:cNvCxnSpPr>
            <p:nvPr/>
          </p:nvCxnSpPr>
          <p:spPr>
            <a:xfrm>
              <a:off x="9867529" y="2002262"/>
              <a:ext cx="673831" cy="0"/>
            </a:xfrm>
            <a:prstGeom prst="line">
              <a:avLst/>
            </a:prstGeom>
            <a:ln w="76200">
              <a:prstDash val="dashDot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507B23A-BD7F-542A-14B8-5FA5826B3B9A}"/>
                </a:ext>
              </a:extLst>
            </p:cNvPr>
            <p:cNvSpPr txBox="1"/>
            <p:nvPr/>
          </p:nvSpPr>
          <p:spPr>
            <a:xfrm>
              <a:off x="6090158" y="1575643"/>
              <a:ext cx="6929716" cy="4010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dirty="0"/>
                <a:t>Backtrack(Pop)        visit           already visited</a:t>
              </a:r>
              <a:endParaRPr lang="en-MY" dirty="0"/>
            </a:p>
          </p:txBody>
        </p:sp>
      </p:grpSp>
    </p:spTree>
    <p:extLst>
      <p:ext uri="{BB962C8B-B14F-4D97-AF65-F5344CB8AC3E}">
        <p14:creationId xmlns:p14="http://schemas.microsoft.com/office/powerpoint/2010/main" val="12681848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825975E6-7609-A8EA-4F0D-F11D48A300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679" y="1807681"/>
            <a:ext cx="5355299" cy="516403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91EAB2C-0220-7C3C-CECB-B4BD9C2936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0608" y="2374032"/>
            <a:ext cx="8315481" cy="496855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F70F193-4CC7-E1EA-FF0A-BD7795B23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EX-2 Cont..</a:t>
            </a:r>
            <a:endParaRPr lang="en-MY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4041C49-BF76-6F4C-7D44-8F355C4690B8}"/>
              </a:ext>
            </a:extLst>
          </p:cNvPr>
          <p:cNvCxnSpPr/>
          <p:nvPr/>
        </p:nvCxnSpPr>
        <p:spPr>
          <a:xfrm flipV="1">
            <a:off x="7025879" y="2734072"/>
            <a:ext cx="1584176" cy="144016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3F28B823-3751-2204-915E-6ACE7B2C6F27}"/>
              </a:ext>
            </a:extLst>
          </p:cNvPr>
          <p:cNvCxnSpPr>
            <a:cxnSpLocks/>
          </p:cNvCxnSpPr>
          <p:nvPr/>
        </p:nvCxnSpPr>
        <p:spPr>
          <a:xfrm>
            <a:off x="9288280" y="2878088"/>
            <a:ext cx="1158499" cy="432048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4041C49-BF76-6F4C-7D44-8F355C4690B8}"/>
              </a:ext>
            </a:extLst>
          </p:cNvPr>
          <p:cNvCxnSpPr>
            <a:cxnSpLocks/>
          </p:cNvCxnSpPr>
          <p:nvPr/>
        </p:nvCxnSpPr>
        <p:spPr>
          <a:xfrm>
            <a:off x="11013256" y="3861859"/>
            <a:ext cx="648072" cy="987555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4041C49-BF76-6F4C-7D44-8F355C4690B8}"/>
              </a:ext>
            </a:extLst>
          </p:cNvPr>
          <p:cNvCxnSpPr>
            <a:cxnSpLocks/>
          </p:cNvCxnSpPr>
          <p:nvPr/>
        </p:nvCxnSpPr>
        <p:spPr>
          <a:xfrm flipH="1" flipV="1">
            <a:off x="8875731" y="5150285"/>
            <a:ext cx="396044" cy="843682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209EDDF-12B8-DD63-B4C5-40F56C0D520F}"/>
              </a:ext>
            </a:extLst>
          </p:cNvPr>
          <p:cNvCxnSpPr>
            <a:cxnSpLocks/>
          </p:cNvCxnSpPr>
          <p:nvPr/>
        </p:nvCxnSpPr>
        <p:spPr>
          <a:xfrm flipH="1">
            <a:off x="10149160" y="5711482"/>
            <a:ext cx="1188132" cy="478974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45C8544-806D-3802-911B-724E84FAE457}"/>
              </a:ext>
            </a:extLst>
          </p:cNvPr>
          <p:cNvCxnSpPr>
            <a:cxnSpLocks/>
          </p:cNvCxnSpPr>
          <p:nvPr/>
        </p:nvCxnSpPr>
        <p:spPr>
          <a:xfrm flipV="1">
            <a:off x="9402348" y="3886200"/>
            <a:ext cx="1044431" cy="730421"/>
          </a:xfrm>
          <a:prstGeom prst="line">
            <a:avLst/>
          </a:prstGeom>
          <a:ln w="76200">
            <a:prstDash val="dashDot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679BAF2-EF1D-9125-7AF8-5254727F8951}"/>
              </a:ext>
            </a:extLst>
          </p:cNvPr>
          <p:cNvCxnSpPr>
            <a:cxnSpLocks/>
          </p:cNvCxnSpPr>
          <p:nvPr/>
        </p:nvCxnSpPr>
        <p:spPr>
          <a:xfrm flipH="1" flipV="1">
            <a:off x="8997032" y="3285618"/>
            <a:ext cx="141492" cy="1070018"/>
          </a:xfrm>
          <a:prstGeom prst="line">
            <a:avLst/>
          </a:prstGeom>
          <a:ln w="76200">
            <a:prstDash val="dashDot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6EC5195-B615-DD2F-038D-22E209B52C5C}"/>
              </a:ext>
            </a:extLst>
          </p:cNvPr>
          <p:cNvSpPr txBox="1"/>
          <p:nvPr/>
        </p:nvSpPr>
        <p:spPr>
          <a:xfrm>
            <a:off x="804505" y="3057428"/>
            <a:ext cx="69297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Pop d</a:t>
            </a:r>
            <a:endParaRPr lang="en-MY" sz="2400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B6D1F6C-3254-F8C3-7E09-277C2ACB5182}"/>
              </a:ext>
            </a:extLst>
          </p:cNvPr>
          <p:cNvCxnSpPr>
            <a:cxnSpLocks/>
          </p:cNvCxnSpPr>
          <p:nvPr/>
        </p:nvCxnSpPr>
        <p:spPr>
          <a:xfrm>
            <a:off x="9402348" y="4822304"/>
            <a:ext cx="410007" cy="84159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E40ABF0B-6BCA-D2AD-7248-F7ABDE7AB7AD}"/>
              </a:ext>
            </a:extLst>
          </p:cNvPr>
          <p:cNvCxnSpPr>
            <a:cxnSpLocks/>
          </p:cNvCxnSpPr>
          <p:nvPr/>
        </p:nvCxnSpPr>
        <p:spPr>
          <a:xfrm flipH="1">
            <a:off x="8345360" y="6492745"/>
            <a:ext cx="1188132" cy="478974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A4CE9C9-FCA5-C86F-397D-2501236227F7}"/>
              </a:ext>
            </a:extLst>
          </p:cNvPr>
          <p:cNvCxnSpPr>
            <a:cxnSpLocks/>
          </p:cNvCxnSpPr>
          <p:nvPr/>
        </p:nvCxnSpPr>
        <p:spPr>
          <a:xfrm flipH="1" flipV="1">
            <a:off x="6856016" y="3463958"/>
            <a:ext cx="943901" cy="3028787"/>
          </a:xfrm>
          <a:prstGeom prst="line">
            <a:avLst/>
          </a:prstGeom>
          <a:ln w="76200">
            <a:prstDash val="dashDot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B7705B8C-B088-25FB-587E-BB17AAF5A2B3}"/>
              </a:ext>
            </a:extLst>
          </p:cNvPr>
          <p:cNvSpPr txBox="1"/>
          <p:nvPr/>
        </p:nvSpPr>
        <p:spPr>
          <a:xfrm>
            <a:off x="881521" y="4223294"/>
            <a:ext cx="69297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Pop b</a:t>
            </a:r>
            <a:endParaRPr lang="en-MY" sz="2400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4FA25D0-120D-D074-618E-CD4DCF384E42}"/>
              </a:ext>
            </a:extLst>
          </p:cNvPr>
          <p:cNvCxnSpPr>
            <a:cxnSpLocks/>
          </p:cNvCxnSpPr>
          <p:nvPr/>
        </p:nvCxnSpPr>
        <p:spPr>
          <a:xfrm flipV="1">
            <a:off x="8138894" y="6046440"/>
            <a:ext cx="1218178" cy="5870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4BC3CC1-D55C-2E60-E028-7CDE2E58AD61}"/>
              </a:ext>
            </a:extLst>
          </p:cNvPr>
          <p:cNvCxnSpPr>
            <a:cxnSpLocks/>
          </p:cNvCxnSpPr>
          <p:nvPr/>
        </p:nvCxnSpPr>
        <p:spPr>
          <a:xfrm flipV="1">
            <a:off x="9971443" y="5277336"/>
            <a:ext cx="1358649" cy="49488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8A1EBD0-B2B2-3C45-7904-76325AE22104}"/>
              </a:ext>
            </a:extLst>
          </p:cNvPr>
          <p:cNvCxnSpPr>
            <a:cxnSpLocks/>
          </p:cNvCxnSpPr>
          <p:nvPr/>
        </p:nvCxnSpPr>
        <p:spPr>
          <a:xfrm flipV="1">
            <a:off x="12021368" y="4587004"/>
            <a:ext cx="1014792" cy="883372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847C2143-C00E-E6FC-372F-7FEB922D2AD4}"/>
              </a:ext>
            </a:extLst>
          </p:cNvPr>
          <p:cNvSpPr txBox="1"/>
          <p:nvPr/>
        </p:nvSpPr>
        <p:spPr>
          <a:xfrm>
            <a:off x="835891" y="3681467"/>
            <a:ext cx="69297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Pop c</a:t>
            </a:r>
            <a:endParaRPr lang="en-MY" sz="2400" dirty="0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7DF56D29-FBBE-9985-35D5-814A444845D5}"/>
              </a:ext>
            </a:extLst>
          </p:cNvPr>
          <p:cNvCxnSpPr>
            <a:cxnSpLocks/>
          </p:cNvCxnSpPr>
          <p:nvPr/>
        </p:nvCxnSpPr>
        <p:spPr>
          <a:xfrm flipH="1">
            <a:off x="5468640" y="3091141"/>
            <a:ext cx="832103" cy="1011083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EEAC37BB-747A-332B-2A9B-4C1BE9CB22B0}"/>
              </a:ext>
            </a:extLst>
          </p:cNvPr>
          <p:cNvSpPr txBox="1"/>
          <p:nvPr/>
        </p:nvSpPr>
        <p:spPr>
          <a:xfrm>
            <a:off x="745114" y="5728791"/>
            <a:ext cx="69297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Pop </a:t>
            </a:r>
            <a:r>
              <a:rPr lang="en-US" sz="2400" dirty="0" err="1"/>
              <a:t>i</a:t>
            </a:r>
            <a:endParaRPr lang="en-MY" sz="24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706FB9F-F305-52FD-A573-85C2E8C44B04}"/>
              </a:ext>
            </a:extLst>
          </p:cNvPr>
          <p:cNvSpPr txBox="1"/>
          <p:nvPr/>
        </p:nvSpPr>
        <p:spPr>
          <a:xfrm>
            <a:off x="745114" y="6242649"/>
            <a:ext cx="69297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Pop a</a:t>
            </a:r>
            <a:endParaRPr lang="en-MY" sz="2400" dirty="0"/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82884103-AF8E-3D4A-2E40-AD4CF37E9B34}"/>
              </a:ext>
            </a:extLst>
          </p:cNvPr>
          <p:cNvCxnSpPr>
            <a:cxnSpLocks/>
          </p:cNvCxnSpPr>
          <p:nvPr/>
        </p:nvCxnSpPr>
        <p:spPr>
          <a:xfrm flipH="1">
            <a:off x="11804068" y="4096361"/>
            <a:ext cx="991940" cy="6424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54BC3CC1-D55C-2E60-E028-7CDE2E58AD61}"/>
              </a:ext>
            </a:extLst>
          </p:cNvPr>
          <p:cNvCxnSpPr>
            <a:cxnSpLocks/>
          </p:cNvCxnSpPr>
          <p:nvPr/>
        </p:nvCxnSpPr>
        <p:spPr>
          <a:xfrm flipH="1" flipV="1">
            <a:off x="11064753" y="3412442"/>
            <a:ext cx="740591" cy="11218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54BC3CC1-D55C-2E60-E028-7CDE2E58AD61}"/>
              </a:ext>
            </a:extLst>
          </p:cNvPr>
          <p:cNvCxnSpPr>
            <a:cxnSpLocks/>
          </p:cNvCxnSpPr>
          <p:nvPr/>
        </p:nvCxnSpPr>
        <p:spPr>
          <a:xfrm flipH="1" flipV="1">
            <a:off x="9357072" y="2654562"/>
            <a:ext cx="1302905" cy="5115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54BC3CC1-D55C-2E60-E028-7CDE2E58AD61}"/>
              </a:ext>
            </a:extLst>
          </p:cNvPr>
          <p:cNvCxnSpPr>
            <a:cxnSpLocks/>
          </p:cNvCxnSpPr>
          <p:nvPr/>
        </p:nvCxnSpPr>
        <p:spPr>
          <a:xfrm flipH="1">
            <a:off x="6957402" y="2545825"/>
            <a:ext cx="1553638" cy="1317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9EF1D94C-F2D6-57AD-BB42-8BF7CBF7179C}"/>
              </a:ext>
            </a:extLst>
          </p:cNvPr>
          <p:cNvCxnSpPr>
            <a:cxnSpLocks/>
          </p:cNvCxnSpPr>
          <p:nvPr/>
        </p:nvCxnSpPr>
        <p:spPr>
          <a:xfrm flipV="1">
            <a:off x="5311378" y="2922644"/>
            <a:ext cx="792437" cy="98965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63" name="Group 62">
            <a:extLst>
              <a:ext uri="{FF2B5EF4-FFF2-40B4-BE49-F238E27FC236}">
                <a16:creationId xmlns:a16="http://schemas.microsoft.com/office/drawing/2014/main" id="{5AE75E55-4938-4206-3FB9-2B278B01434A}"/>
              </a:ext>
            </a:extLst>
          </p:cNvPr>
          <p:cNvGrpSpPr/>
          <p:nvPr/>
        </p:nvGrpSpPr>
        <p:grpSpPr>
          <a:xfrm>
            <a:off x="8511040" y="7046179"/>
            <a:ext cx="6929716" cy="436500"/>
            <a:chOff x="6090158" y="1575643"/>
            <a:chExt cx="6929716" cy="436500"/>
          </a:xfrm>
        </p:grpSpPr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9B6E4102-6FE0-04AC-BE4E-7ABB32BAAF8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11619" y="1974207"/>
              <a:ext cx="673259" cy="3793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2A82637A-737F-4053-7EE7-163636C02A8D}"/>
                </a:ext>
              </a:extLst>
            </p:cNvPr>
            <p:cNvCxnSpPr>
              <a:cxnSpLocks/>
            </p:cNvCxnSpPr>
            <p:nvPr/>
          </p:nvCxnSpPr>
          <p:spPr>
            <a:xfrm>
              <a:off x="8127597" y="1969179"/>
              <a:ext cx="748134" cy="24970"/>
            </a:xfrm>
            <a:prstGeom prst="straightConnector1">
              <a:avLst/>
            </a:prstGeom>
            <a:ln w="57150"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8EEE5566-6685-4916-F370-80B12C2838FF}"/>
                </a:ext>
              </a:extLst>
            </p:cNvPr>
            <p:cNvCxnSpPr>
              <a:cxnSpLocks/>
            </p:cNvCxnSpPr>
            <p:nvPr/>
          </p:nvCxnSpPr>
          <p:spPr>
            <a:xfrm>
              <a:off x="9867529" y="2002262"/>
              <a:ext cx="673831" cy="0"/>
            </a:xfrm>
            <a:prstGeom prst="line">
              <a:avLst/>
            </a:prstGeom>
            <a:ln w="76200">
              <a:prstDash val="dashDot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E59B24E8-23EA-FCEB-56A9-84E0E0F443BA}"/>
                </a:ext>
              </a:extLst>
            </p:cNvPr>
            <p:cNvSpPr txBox="1"/>
            <p:nvPr/>
          </p:nvSpPr>
          <p:spPr>
            <a:xfrm>
              <a:off x="6090158" y="1575643"/>
              <a:ext cx="6929716" cy="4010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dirty="0"/>
                <a:t>Backtrack(Pop)        visit           already visited</a:t>
              </a:r>
              <a:endParaRPr lang="en-MY" dirty="0"/>
            </a:p>
          </p:txBody>
        </p:sp>
      </p:grpSp>
    </p:spTree>
    <p:extLst>
      <p:ext uri="{BB962C8B-B14F-4D97-AF65-F5344CB8AC3E}">
        <p14:creationId xmlns:p14="http://schemas.microsoft.com/office/powerpoint/2010/main" val="2906014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B876553-5D03-F02B-67C5-197DBCECFB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0847" y="1996416"/>
            <a:ext cx="6476753" cy="50043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8580A91-377D-E36F-1D6F-27BB1BC8A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Remember: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AA28C-36E4-FEFD-9134-22D53D2FA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077" y="2090804"/>
            <a:ext cx="7464827" cy="5367667"/>
          </a:xfrm>
        </p:spPr>
        <p:txBody>
          <a:bodyPr>
            <a:normAutofit/>
          </a:bodyPr>
          <a:lstStyle/>
          <a:p>
            <a:r>
              <a:rPr lang="en-MY" sz="2400" dirty="0"/>
              <a:t>Remember: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MY" sz="2400" dirty="0"/>
              <a:t> </a:t>
            </a:r>
            <a:r>
              <a:rPr lang="en-MY" sz="2400" b="1" dirty="0"/>
              <a:t>Rule 1</a:t>
            </a:r>
            <a:r>
              <a:rPr lang="en-MY" sz="2400" dirty="0"/>
              <a:t>: If possible, visit an adjacent unvisited vertex, </a:t>
            </a:r>
            <a:r>
              <a:rPr lang="en-MY" sz="2400" dirty="0">
                <a:solidFill>
                  <a:srgbClr val="FF0000"/>
                </a:solidFill>
              </a:rPr>
              <a:t>mark it</a:t>
            </a:r>
            <a:r>
              <a:rPr lang="en-MY" sz="2400" dirty="0"/>
              <a:t>, and </a:t>
            </a:r>
            <a:r>
              <a:rPr lang="en-MY" sz="2400" dirty="0">
                <a:solidFill>
                  <a:srgbClr val="FF0000"/>
                </a:solidFill>
              </a:rPr>
              <a:t>push</a:t>
            </a:r>
            <a:r>
              <a:rPr lang="en-MY" sz="2400" dirty="0"/>
              <a:t> it on the stack.</a:t>
            </a:r>
          </a:p>
          <a:p>
            <a:pPr marL="965200" lvl="3" indent="0">
              <a:buNone/>
            </a:pPr>
            <a:r>
              <a:rPr lang="en-MY" sz="2000" dirty="0"/>
              <a:t>Apply rule 1 until we reach a </a:t>
            </a:r>
            <a:r>
              <a:rPr lang="en-MY" sz="2000" dirty="0">
                <a:solidFill>
                  <a:srgbClr val="FF0000"/>
                </a:solidFill>
              </a:rPr>
              <a:t>dead end </a:t>
            </a:r>
            <a:r>
              <a:rPr lang="en-MY" sz="2000" dirty="0"/>
              <a:t>(no unvisited vertices adjacent). Apply rule 2.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MY" sz="2400" b="1" dirty="0"/>
              <a:t>Rule 2</a:t>
            </a:r>
            <a:r>
              <a:rPr lang="en-MY" sz="2400" dirty="0"/>
              <a:t>: If you can’t follow Rule 1, then, if possible, </a:t>
            </a:r>
            <a:r>
              <a:rPr lang="en-MY" sz="2400" dirty="0">
                <a:solidFill>
                  <a:srgbClr val="FF0000"/>
                </a:solidFill>
              </a:rPr>
              <a:t>pop</a:t>
            </a:r>
            <a:r>
              <a:rPr lang="en-MY" sz="2400" dirty="0"/>
              <a:t> a vertex off the stack.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4615B0-2985-0680-F9B7-418204777A7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431918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9CE4196-3FD7-0FD4-8361-75E7FACCC0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8200" y="1221904"/>
            <a:ext cx="7083968" cy="586442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24F09A2-CDDD-D518-7C22-272202290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BREADTH-FIRST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FDB09-CE26-43B7-8B7D-C42FEFEA1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077" y="2090804"/>
            <a:ext cx="6528723" cy="5367667"/>
          </a:xfrm>
        </p:spPr>
        <p:txBody>
          <a:bodyPr>
            <a:normAutofit/>
          </a:bodyPr>
          <a:lstStyle/>
          <a:p>
            <a:r>
              <a:rPr lang="en-MY" sz="2800" dirty="0"/>
              <a:t>the algorithm likes to stay as close as possible to the starting point.</a:t>
            </a:r>
          </a:p>
          <a:p>
            <a:r>
              <a:rPr lang="en-MY" sz="2800" dirty="0"/>
              <a:t>It visits all the </a:t>
            </a:r>
            <a:r>
              <a:rPr lang="en-MY" sz="2800" dirty="0">
                <a:solidFill>
                  <a:srgbClr val="C00000"/>
                </a:solidFill>
              </a:rPr>
              <a:t>vertices adjacent </a:t>
            </a:r>
            <a:r>
              <a:rPr lang="en-MY" sz="2800" dirty="0"/>
              <a:t>to the starting vertex, and only then goes </a:t>
            </a:r>
            <a:r>
              <a:rPr lang="en-MY" sz="2800" dirty="0">
                <a:solidFill>
                  <a:srgbClr val="C00000"/>
                </a:solidFill>
              </a:rPr>
              <a:t>further afield</a:t>
            </a:r>
            <a:r>
              <a:rPr lang="en-MY" sz="2800" dirty="0"/>
              <a:t>. This kind of search is implemented using a </a:t>
            </a:r>
            <a:r>
              <a:rPr lang="en-MY" sz="2800" dirty="0">
                <a:solidFill>
                  <a:srgbClr val="C00000"/>
                </a:solidFill>
              </a:rPr>
              <a:t>queue</a:t>
            </a:r>
            <a:r>
              <a:rPr lang="en-MY" sz="2800" dirty="0"/>
              <a:t> instead of a stack.</a:t>
            </a:r>
          </a:p>
          <a:p>
            <a:endParaRPr lang="en-MY" sz="2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20F67B-58D8-1547-DE32-E73381F19CCB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748693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ADFC0-1315-ACFB-F9DA-65BEB254F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Remember: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B33D3-0E16-C039-C217-A3F1B0BD1D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MY" sz="2800" b="1" dirty="0"/>
              <a:t>Rule 1</a:t>
            </a:r>
            <a:r>
              <a:rPr lang="en-MY" sz="2800" dirty="0"/>
              <a:t>: Visit the next unvisited vertex (if there is one) that’s adjacent to the current vertex, mark it, and insert it into the queue.</a:t>
            </a:r>
          </a:p>
          <a:p>
            <a:r>
              <a:rPr lang="en-MY" sz="2800" b="1" dirty="0"/>
              <a:t>Rule 2: </a:t>
            </a:r>
            <a:r>
              <a:rPr lang="en-MY" sz="2800" dirty="0"/>
              <a:t>If you can’t carry out Rule 1 because there are no more unvisited vertices, remove a vertex from the queue (if possible) and make it the current vertex.</a:t>
            </a:r>
          </a:p>
          <a:p>
            <a:r>
              <a:rPr lang="en-MY" sz="2800" b="1" dirty="0"/>
              <a:t>Rule 3</a:t>
            </a:r>
            <a:r>
              <a:rPr lang="en-MY" sz="2800" dirty="0"/>
              <a:t>: If you can’t carry out Rule 2 because the queue is empty, you’re finished.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3CD713-5838-A24D-8E92-1DD728055189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620387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8DEEC-895A-368B-1B91-37437CFE5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EX-</a:t>
            </a:r>
            <a:r>
              <a:rPr lang="ar-IQ" dirty="0"/>
              <a:t>1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7DDFD-1F3A-51C2-BE07-12CD9E316F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A9FDF7-825D-B7F0-1BB6-F295C545AC0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3B9917CC-8CC9-A7BC-1DB7-5D5ABD2F7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4789" y="2282809"/>
            <a:ext cx="720008" cy="9652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EF897811-1547-5041-DE1B-3CDD12747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2282809"/>
            <a:ext cx="720008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B</a:t>
            </a:r>
          </a:p>
        </p:txBody>
      </p:sp>
      <p:sp>
        <p:nvSpPr>
          <p:cNvPr id="7" name="Oval 5">
            <a:extLst>
              <a:ext uri="{FF2B5EF4-FFF2-40B4-BE49-F238E27FC236}">
                <a16:creationId xmlns:a16="http://schemas.microsoft.com/office/drawing/2014/main" id="{0394D1B5-C9E1-CD8E-8D7F-28C1FEFC4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3682984"/>
            <a:ext cx="720008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F</a:t>
            </a:r>
          </a:p>
        </p:txBody>
      </p:sp>
      <p:sp>
        <p:nvSpPr>
          <p:cNvPr id="8" name="Oval 6">
            <a:extLst>
              <a:ext uri="{FF2B5EF4-FFF2-40B4-BE49-F238E27FC236}">
                <a16:creationId xmlns:a16="http://schemas.microsoft.com/office/drawing/2014/main" id="{8547B45A-2C78-E9CC-E237-7E5FC1E5D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6377" y="4800584"/>
            <a:ext cx="720005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I</a:t>
            </a:r>
          </a:p>
        </p:txBody>
      </p:sp>
      <p:sp>
        <p:nvSpPr>
          <p:cNvPr id="9" name="Oval 7">
            <a:extLst>
              <a:ext uri="{FF2B5EF4-FFF2-40B4-BE49-F238E27FC236}">
                <a16:creationId xmlns:a16="http://schemas.microsoft.com/office/drawing/2014/main" id="{C844972B-1ABD-2BBB-A305-F9E9A308E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077" y="3682984"/>
            <a:ext cx="720005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E</a:t>
            </a:r>
          </a:p>
        </p:txBody>
      </p:sp>
      <p:cxnSp>
        <p:nvCxnSpPr>
          <p:cNvPr id="10" name="AutoShape 8">
            <a:extLst>
              <a:ext uri="{FF2B5EF4-FFF2-40B4-BE49-F238E27FC236}">
                <a16:creationId xmlns:a16="http://schemas.microsoft.com/office/drawing/2014/main" id="{0F067A06-1038-4BF3-14E5-674A6611C4BC}"/>
              </a:ext>
            </a:extLst>
          </p:cNvPr>
          <p:cNvCxnSpPr>
            <a:cxnSpLocks noChangeShapeType="1"/>
            <a:stCxn id="5" idx="4"/>
            <a:endCxn id="8" idx="0"/>
          </p:cNvCxnSpPr>
          <p:nvPr/>
        </p:nvCxnSpPr>
        <p:spPr bwMode="auto">
          <a:xfrm>
            <a:off x="3234793" y="3248009"/>
            <a:ext cx="1587" cy="15525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AutoShape 9">
            <a:extLst>
              <a:ext uri="{FF2B5EF4-FFF2-40B4-BE49-F238E27FC236}">
                <a16:creationId xmlns:a16="http://schemas.microsoft.com/office/drawing/2014/main" id="{62F17939-E816-AA07-F495-1F36E4E55EBF}"/>
              </a:ext>
            </a:extLst>
          </p:cNvPr>
          <p:cNvCxnSpPr>
            <a:cxnSpLocks noChangeShapeType="1"/>
            <a:stCxn id="7" idx="0"/>
            <a:endCxn id="6" idx="4"/>
          </p:cNvCxnSpPr>
          <p:nvPr/>
        </p:nvCxnSpPr>
        <p:spPr bwMode="auto">
          <a:xfrm flipV="1">
            <a:off x="6044668" y="3248009"/>
            <a:ext cx="0" cy="4349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" name="AutoShape 10">
            <a:extLst>
              <a:ext uri="{FF2B5EF4-FFF2-40B4-BE49-F238E27FC236}">
                <a16:creationId xmlns:a16="http://schemas.microsoft.com/office/drawing/2014/main" id="{90CCCEB2-BA63-FAE7-C623-9A5A9AC30561}"/>
              </a:ext>
            </a:extLst>
          </p:cNvPr>
          <p:cNvCxnSpPr>
            <a:cxnSpLocks noChangeShapeType="1"/>
            <a:stCxn id="9" idx="6"/>
            <a:endCxn id="7" idx="2"/>
          </p:cNvCxnSpPr>
          <p:nvPr/>
        </p:nvCxnSpPr>
        <p:spPr bwMode="auto">
          <a:xfrm>
            <a:off x="4879082" y="4165584"/>
            <a:ext cx="80558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3" name="AutoShape 11">
            <a:extLst>
              <a:ext uri="{FF2B5EF4-FFF2-40B4-BE49-F238E27FC236}">
                <a16:creationId xmlns:a16="http://schemas.microsoft.com/office/drawing/2014/main" id="{90A564FE-C565-EDCE-D601-DB4415B543C2}"/>
              </a:ext>
            </a:extLst>
          </p:cNvPr>
          <p:cNvCxnSpPr>
            <a:cxnSpLocks noChangeShapeType="1"/>
            <a:stCxn id="8" idx="7"/>
            <a:endCxn id="9" idx="3"/>
          </p:cNvCxnSpPr>
          <p:nvPr/>
        </p:nvCxnSpPr>
        <p:spPr bwMode="auto">
          <a:xfrm flipV="1">
            <a:off x="3490940" y="4506834"/>
            <a:ext cx="773579" cy="4351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" name="AutoShape 12">
            <a:extLst>
              <a:ext uri="{FF2B5EF4-FFF2-40B4-BE49-F238E27FC236}">
                <a16:creationId xmlns:a16="http://schemas.microsoft.com/office/drawing/2014/main" id="{732D8820-87A9-58B9-E9F3-931D76261453}"/>
              </a:ext>
            </a:extLst>
          </p:cNvPr>
          <p:cNvCxnSpPr>
            <a:cxnSpLocks noChangeShapeType="1"/>
            <a:stCxn id="5" idx="6"/>
            <a:endCxn id="6" idx="2"/>
          </p:cNvCxnSpPr>
          <p:nvPr/>
        </p:nvCxnSpPr>
        <p:spPr bwMode="auto">
          <a:xfrm>
            <a:off x="3594797" y="2765409"/>
            <a:ext cx="208986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5" name="AutoShape 13">
            <a:extLst>
              <a:ext uri="{FF2B5EF4-FFF2-40B4-BE49-F238E27FC236}">
                <a16:creationId xmlns:a16="http://schemas.microsoft.com/office/drawing/2014/main" id="{81C25AA6-8FAC-D10B-30D1-B2DEA30A4861}"/>
              </a:ext>
            </a:extLst>
          </p:cNvPr>
          <p:cNvCxnSpPr>
            <a:cxnSpLocks noChangeShapeType="1"/>
            <a:stCxn id="8" idx="5"/>
            <a:endCxn id="7" idx="3"/>
          </p:cNvCxnSpPr>
          <p:nvPr/>
        </p:nvCxnSpPr>
        <p:spPr bwMode="auto">
          <a:xfrm flipV="1">
            <a:off x="3490940" y="4506834"/>
            <a:ext cx="2299167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6" name="Oval 14">
            <a:extLst>
              <a:ext uri="{FF2B5EF4-FFF2-40B4-BE49-F238E27FC236}">
                <a16:creationId xmlns:a16="http://schemas.microsoft.com/office/drawing/2014/main" id="{BDEB726E-3156-DF99-BD6B-17C2952D6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4452" y="3682984"/>
            <a:ext cx="720005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H</a:t>
            </a:r>
          </a:p>
        </p:txBody>
      </p:sp>
      <p:sp>
        <p:nvSpPr>
          <p:cNvPr id="17" name="Oval 15">
            <a:extLst>
              <a:ext uri="{FF2B5EF4-FFF2-40B4-BE49-F238E27FC236}">
                <a16:creationId xmlns:a16="http://schemas.microsoft.com/office/drawing/2014/main" id="{46146AAA-F03A-91F2-9E17-154C883C6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0802" y="2271697"/>
            <a:ext cx="720005" cy="96519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D</a:t>
            </a:r>
          </a:p>
        </p:txBody>
      </p:sp>
      <p:sp>
        <p:nvSpPr>
          <p:cNvPr id="18" name="Oval 16">
            <a:extLst>
              <a:ext uri="{FF2B5EF4-FFF2-40B4-BE49-F238E27FC236}">
                <a16:creationId xmlns:a16="http://schemas.microsoft.com/office/drawing/2014/main" id="{D17EBA28-1E24-F44B-F3AA-7D4FDACDF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1702" y="2271697"/>
            <a:ext cx="720005" cy="96519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C</a:t>
            </a:r>
          </a:p>
        </p:txBody>
      </p:sp>
      <p:sp>
        <p:nvSpPr>
          <p:cNvPr id="19" name="Oval 17">
            <a:extLst>
              <a:ext uri="{FF2B5EF4-FFF2-40B4-BE49-F238E27FC236}">
                <a16:creationId xmlns:a16="http://schemas.microsoft.com/office/drawing/2014/main" id="{BA600FD9-80AA-5FC2-E7A5-60D180308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114" y="3682984"/>
            <a:ext cx="720008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G</a:t>
            </a:r>
          </a:p>
        </p:txBody>
      </p:sp>
      <p:cxnSp>
        <p:nvCxnSpPr>
          <p:cNvPr id="20" name="AutoShape 18">
            <a:extLst>
              <a:ext uri="{FF2B5EF4-FFF2-40B4-BE49-F238E27FC236}">
                <a16:creationId xmlns:a16="http://schemas.microsoft.com/office/drawing/2014/main" id="{65BA0770-BC2B-6C8D-88CF-A6B60BE925BA}"/>
              </a:ext>
            </a:extLst>
          </p:cNvPr>
          <p:cNvCxnSpPr>
            <a:cxnSpLocks noChangeShapeType="1"/>
            <a:stCxn id="18" idx="5"/>
            <a:endCxn id="16" idx="1"/>
          </p:cNvCxnSpPr>
          <p:nvPr/>
        </p:nvCxnSpPr>
        <p:spPr bwMode="auto">
          <a:xfrm>
            <a:off x="7996265" y="3095543"/>
            <a:ext cx="1173629" cy="7287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1" name="AutoShape 19">
            <a:extLst>
              <a:ext uri="{FF2B5EF4-FFF2-40B4-BE49-F238E27FC236}">
                <a16:creationId xmlns:a16="http://schemas.microsoft.com/office/drawing/2014/main" id="{2621FD4D-92CD-8111-0158-13C452741CDE}"/>
              </a:ext>
            </a:extLst>
          </p:cNvPr>
          <p:cNvCxnSpPr>
            <a:cxnSpLocks noChangeShapeType="1"/>
            <a:stCxn id="19" idx="6"/>
            <a:endCxn id="16" idx="2"/>
          </p:cNvCxnSpPr>
          <p:nvPr/>
        </p:nvCxnSpPr>
        <p:spPr bwMode="auto">
          <a:xfrm>
            <a:off x="8100122" y="4165584"/>
            <a:ext cx="96433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2" name="AutoShape 20">
            <a:extLst>
              <a:ext uri="{FF2B5EF4-FFF2-40B4-BE49-F238E27FC236}">
                <a16:creationId xmlns:a16="http://schemas.microsoft.com/office/drawing/2014/main" id="{90FFB7FB-1536-2B2E-7CD9-4A6BE0EA858C}"/>
              </a:ext>
            </a:extLst>
          </p:cNvPr>
          <p:cNvCxnSpPr>
            <a:cxnSpLocks noChangeShapeType="1"/>
            <a:stCxn id="18" idx="4"/>
            <a:endCxn id="19" idx="0"/>
          </p:cNvCxnSpPr>
          <p:nvPr/>
        </p:nvCxnSpPr>
        <p:spPr bwMode="auto">
          <a:xfrm flipH="1">
            <a:off x="7740118" y="3236893"/>
            <a:ext cx="1587" cy="4460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3" name="AutoShape 21">
            <a:extLst>
              <a:ext uri="{FF2B5EF4-FFF2-40B4-BE49-F238E27FC236}">
                <a16:creationId xmlns:a16="http://schemas.microsoft.com/office/drawing/2014/main" id="{EC6DA4F6-6DDA-5899-4F31-742CFD2A4EEE}"/>
              </a:ext>
            </a:extLst>
          </p:cNvPr>
          <p:cNvCxnSpPr>
            <a:cxnSpLocks noChangeShapeType="1"/>
            <a:stCxn id="18" idx="6"/>
            <a:endCxn id="17" idx="2"/>
          </p:cNvCxnSpPr>
          <p:nvPr/>
        </p:nvCxnSpPr>
        <p:spPr bwMode="auto">
          <a:xfrm>
            <a:off x="8101707" y="2754295"/>
            <a:ext cx="96909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4" name="AutoShape 22">
            <a:extLst>
              <a:ext uri="{FF2B5EF4-FFF2-40B4-BE49-F238E27FC236}">
                <a16:creationId xmlns:a16="http://schemas.microsoft.com/office/drawing/2014/main" id="{0D7066BA-08B8-B757-A7A5-EF0A880D5B73}"/>
              </a:ext>
            </a:extLst>
          </p:cNvPr>
          <p:cNvCxnSpPr>
            <a:cxnSpLocks noChangeShapeType="1"/>
            <a:stCxn id="7" idx="6"/>
            <a:endCxn id="19" idx="2"/>
          </p:cNvCxnSpPr>
          <p:nvPr/>
        </p:nvCxnSpPr>
        <p:spPr bwMode="auto">
          <a:xfrm>
            <a:off x="6404672" y="4165584"/>
            <a:ext cx="97544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5" name="Text Box 23">
            <a:extLst>
              <a:ext uri="{FF2B5EF4-FFF2-40B4-BE49-F238E27FC236}">
                <a16:creationId xmlns:a16="http://schemas.microsoft.com/office/drawing/2014/main" id="{B1385BF7-8645-8120-9D62-11BEF431D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510" y="6199514"/>
            <a:ext cx="6419938" cy="6482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>
              <a:spcBef>
                <a:spcPct val="50000"/>
              </a:spcBef>
            </a:pPr>
            <a:r>
              <a:rPr kumimoji="1" lang="en-US" altLang="en-US" sz="2400" b="1" dirty="0">
                <a:latin typeface="Courier New" panose="02070309020205020404" pitchFamily="49" charset="0"/>
              </a:rPr>
              <a:t> A</a:t>
            </a:r>
          </a:p>
        </p:txBody>
      </p:sp>
      <p:sp>
        <p:nvSpPr>
          <p:cNvPr id="26" name="Text Box 24">
            <a:extLst>
              <a:ext uri="{FF2B5EF4-FFF2-40B4-BE49-F238E27FC236}">
                <a16:creationId xmlns:a16="http://schemas.microsoft.com/office/drawing/2014/main" id="{849F3A0D-4BAE-9545-528F-E9123A028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7249" y="6864898"/>
            <a:ext cx="669215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FIFO Queue</a:t>
            </a:r>
          </a:p>
        </p:txBody>
      </p:sp>
      <p:sp>
        <p:nvSpPr>
          <p:cNvPr id="27" name="Text Box 25">
            <a:extLst>
              <a:ext uri="{FF2B5EF4-FFF2-40B4-BE49-F238E27FC236}">
                <a16:creationId xmlns:a16="http://schemas.microsoft.com/office/drawing/2014/main" id="{B5DF7306-F1FE-5027-E1C7-0E1CDA3F5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7802" y="1822434"/>
            <a:ext cx="890644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en-US" sz="2400" b="1">
                <a:solidFill>
                  <a:srgbClr val="006600"/>
                </a:solidFill>
                <a:latin typeface="Courier New" panose="02070309020205020404" pitchFamily="49" charset="0"/>
              </a:rPr>
              <a:t>-</a:t>
            </a:r>
          </a:p>
        </p:txBody>
      </p:sp>
      <p:sp>
        <p:nvSpPr>
          <p:cNvPr id="28" name="Text Box 26">
            <a:extLst>
              <a:ext uri="{FF2B5EF4-FFF2-40B4-BE49-F238E27FC236}">
                <a16:creationId xmlns:a16="http://schemas.microsoft.com/office/drawing/2014/main" id="{731A030E-51D3-9F93-1176-AD133F47B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202" y="6216633"/>
            <a:ext cx="1956087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front</a:t>
            </a:r>
          </a:p>
        </p:txBody>
      </p:sp>
      <p:sp>
        <p:nvSpPr>
          <p:cNvPr id="29" name="Text Box 27">
            <a:extLst>
              <a:ext uri="{FF2B5EF4-FFF2-40B4-BE49-F238E27FC236}">
                <a16:creationId xmlns:a16="http://schemas.microsoft.com/office/drawing/2014/main" id="{C58F30EE-1592-20E2-A4D0-08A481FB9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2135" y="6199514"/>
            <a:ext cx="3763839" cy="5891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enqueue source node</a:t>
            </a:r>
          </a:p>
        </p:txBody>
      </p:sp>
    </p:spTree>
    <p:extLst>
      <p:ext uri="{BB962C8B-B14F-4D97-AF65-F5344CB8AC3E}">
        <p14:creationId xmlns:p14="http://schemas.microsoft.com/office/powerpoint/2010/main" val="31848892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8DEEC-895A-368B-1B91-37437CFE5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EX-</a:t>
            </a:r>
            <a:r>
              <a:rPr lang="ar-IQ" dirty="0"/>
              <a:t>1</a:t>
            </a:r>
            <a:r>
              <a:rPr lang="en-US" dirty="0"/>
              <a:t> Cont..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7DDFD-1F3A-51C2-BE07-12CD9E316F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A9FDF7-825D-B7F0-1BB6-F295C545AC0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3B9917CC-8CC9-A7BC-1DB7-5D5ABD2F7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4789" y="2282809"/>
            <a:ext cx="720008" cy="9652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EF897811-1547-5041-DE1B-3CDD12747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2282809"/>
            <a:ext cx="720008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B</a:t>
            </a:r>
          </a:p>
        </p:txBody>
      </p:sp>
      <p:sp>
        <p:nvSpPr>
          <p:cNvPr id="7" name="Oval 5">
            <a:extLst>
              <a:ext uri="{FF2B5EF4-FFF2-40B4-BE49-F238E27FC236}">
                <a16:creationId xmlns:a16="http://schemas.microsoft.com/office/drawing/2014/main" id="{0394D1B5-C9E1-CD8E-8D7F-28C1FEFC4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3682984"/>
            <a:ext cx="720008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F</a:t>
            </a:r>
          </a:p>
        </p:txBody>
      </p:sp>
      <p:sp>
        <p:nvSpPr>
          <p:cNvPr id="8" name="Oval 6">
            <a:extLst>
              <a:ext uri="{FF2B5EF4-FFF2-40B4-BE49-F238E27FC236}">
                <a16:creationId xmlns:a16="http://schemas.microsoft.com/office/drawing/2014/main" id="{8547B45A-2C78-E9CC-E237-7E5FC1E5D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6377" y="4800584"/>
            <a:ext cx="720005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I</a:t>
            </a:r>
          </a:p>
        </p:txBody>
      </p:sp>
      <p:sp>
        <p:nvSpPr>
          <p:cNvPr id="9" name="Oval 7">
            <a:extLst>
              <a:ext uri="{FF2B5EF4-FFF2-40B4-BE49-F238E27FC236}">
                <a16:creationId xmlns:a16="http://schemas.microsoft.com/office/drawing/2014/main" id="{C844972B-1ABD-2BBB-A305-F9E9A308E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077" y="3682984"/>
            <a:ext cx="720005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E</a:t>
            </a:r>
          </a:p>
        </p:txBody>
      </p:sp>
      <p:cxnSp>
        <p:nvCxnSpPr>
          <p:cNvPr id="10" name="AutoShape 8">
            <a:extLst>
              <a:ext uri="{FF2B5EF4-FFF2-40B4-BE49-F238E27FC236}">
                <a16:creationId xmlns:a16="http://schemas.microsoft.com/office/drawing/2014/main" id="{0F067A06-1038-4BF3-14E5-674A6611C4BC}"/>
              </a:ext>
            </a:extLst>
          </p:cNvPr>
          <p:cNvCxnSpPr>
            <a:cxnSpLocks noChangeShapeType="1"/>
            <a:stCxn id="5" idx="4"/>
            <a:endCxn id="8" idx="0"/>
          </p:cNvCxnSpPr>
          <p:nvPr/>
        </p:nvCxnSpPr>
        <p:spPr bwMode="auto">
          <a:xfrm>
            <a:off x="3234793" y="3248009"/>
            <a:ext cx="1587" cy="15525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AutoShape 9">
            <a:extLst>
              <a:ext uri="{FF2B5EF4-FFF2-40B4-BE49-F238E27FC236}">
                <a16:creationId xmlns:a16="http://schemas.microsoft.com/office/drawing/2014/main" id="{62F17939-E816-AA07-F495-1F36E4E55EBF}"/>
              </a:ext>
            </a:extLst>
          </p:cNvPr>
          <p:cNvCxnSpPr>
            <a:cxnSpLocks noChangeShapeType="1"/>
            <a:stCxn id="7" idx="0"/>
            <a:endCxn id="6" idx="4"/>
          </p:cNvCxnSpPr>
          <p:nvPr/>
        </p:nvCxnSpPr>
        <p:spPr bwMode="auto">
          <a:xfrm flipV="1">
            <a:off x="6044668" y="3248009"/>
            <a:ext cx="0" cy="4349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" name="AutoShape 10">
            <a:extLst>
              <a:ext uri="{FF2B5EF4-FFF2-40B4-BE49-F238E27FC236}">
                <a16:creationId xmlns:a16="http://schemas.microsoft.com/office/drawing/2014/main" id="{90CCCEB2-BA63-FAE7-C623-9A5A9AC30561}"/>
              </a:ext>
            </a:extLst>
          </p:cNvPr>
          <p:cNvCxnSpPr>
            <a:cxnSpLocks noChangeShapeType="1"/>
            <a:stCxn id="9" idx="6"/>
            <a:endCxn id="7" idx="2"/>
          </p:cNvCxnSpPr>
          <p:nvPr/>
        </p:nvCxnSpPr>
        <p:spPr bwMode="auto">
          <a:xfrm>
            <a:off x="4879082" y="4165584"/>
            <a:ext cx="80558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3" name="AutoShape 11">
            <a:extLst>
              <a:ext uri="{FF2B5EF4-FFF2-40B4-BE49-F238E27FC236}">
                <a16:creationId xmlns:a16="http://schemas.microsoft.com/office/drawing/2014/main" id="{90A564FE-C565-EDCE-D601-DB4415B543C2}"/>
              </a:ext>
            </a:extLst>
          </p:cNvPr>
          <p:cNvCxnSpPr>
            <a:cxnSpLocks noChangeShapeType="1"/>
            <a:stCxn id="8" idx="7"/>
            <a:endCxn id="9" idx="3"/>
          </p:cNvCxnSpPr>
          <p:nvPr/>
        </p:nvCxnSpPr>
        <p:spPr bwMode="auto">
          <a:xfrm flipV="1">
            <a:off x="3490940" y="4506834"/>
            <a:ext cx="773579" cy="4351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" name="AutoShape 12">
            <a:extLst>
              <a:ext uri="{FF2B5EF4-FFF2-40B4-BE49-F238E27FC236}">
                <a16:creationId xmlns:a16="http://schemas.microsoft.com/office/drawing/2014/main" id="{732D8820-87A9-58B9-E9F3-931D76261453}"/>
              </a:ext>
            </a:extLst>
          </p:cNvPr>
          <p:cNvCxnSpPr>
            <a:cxnSpLocks noChangeShapeType="1"/>
            <a:stCxn id="5" idx="6"/>
            <a:endCxn id="6" idx="2"/>
          </p:cNvCxnSpPr>
          <p:nvPr/>
        </p:nvCxnSpPr>
        <p:spPr bwMode="auto">
          <a:xfrm>
            <a:off x="3594797" y="2765409"/>
            <a:ext cx="208986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5" name="AutoShape 13">
            <a:extLst>
              <a:ext uri="{FF2B5EF4-FFF2-40B4-BE49-F238E27FC236}">
                <a16:creationId xmlns:a16="http://schemas.microsoft.com/office/drawing/2014/main" id="{81C25AA6-8FAC-D10B-30D1-B2DEA30A4861}"/>
              </a:ext>
            </a:extLst>
          </p:cNvPr>
          <p:cNvCxnSpPr>
            <a:cxnSpLocks noChangeShapeType="1"/>
            <a:stCxn id="8" idx="5"/>
            <a:endCxn id="7" idx="3"/>
          </p:cNvCxnSpPr>
          <p:nvPr/>
        </p:nvCxnSpPr>
        <p:spPr bwMode="auto">
          <a:xfrm flipV="1">
            <a:off x="3490940" y="4506834"/>
            <a:ext cx="2299167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6" name="Oval 14">
            <a:extLst>
              <a:ext uri="{FF2B5EF4-FFF2-40B4-BE49-F238E27FC236}">
                <a16:creationId xmlns:a16="http://schemas.microsoft.com/office/drawing/2014/main" id="{BDEB726E-3156-DF99-BD6B-17C2952D6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4452" y="3682984"/>
            <a:ext cx="720005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H</a:t>
            </a:r>
          </a:p>
        </p:txBody>
      </p:sp>
      <p:sp>
        <p:nvSpPr>
          <p:cNvPr id="17" name="Oval 15">
            <a:extLst>
              <a:ext uri="{FF2B5EF4-FFF2-40B4-BE49-F238E27FC236}">
                <a16:creationId xmlns:a16="http://schemas.microsoft.com/office/drawing/2014/main" id="{46146AAA-F03A-91F2-9E17-154C883C6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0802" y="2271697"/>
            <a:ext cx="720005" cy="96519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D</a:t>
            </a:r>
          </a:p>
        </p:txBody>
      </p:sp>
      <p:sp>
        <p:nvSpPr>
          <p:cNvPr id="18" name="Oval 16">
            <a:extLst>
              <a:ext uri="{FF2B5EF4-FFF2-40B4-BE49-F238E27FC236}">
                <a16:creationId xmlns:a16="http://schemas.microsoft.com/office/drawing/2014/main" id="{D17EBA28-1E24-F44B-F3AA-7D4FDACDF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1702" y="2271697"/>
            <a:ext cx="720005" cy="96519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C</a:t>
            </a:r>
          </a:p>
        </p:txBody>
      </p:sp>
      <p:sp>
        <p:nvSpPr>
          <p:cNvPr id="19" name="Oval 17">
            <a:extLst>
              <a:ext uri="{FF2B5EF4-FFF2-40B4-BE49-F238E27FC236}">
                <a16:creationId xmlns:a16="http://schemas.microsoft.com/office/drawing/2014/main" id="{BA600FD9-80AA-5FC2-E7A5-60D180308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114" y="3682984"/>
            <a:ext cx="720008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G</a:t>
            </a:r>
          </a:p>
        </p:txBody>
      </p:sp>
      <p:cxnSp>
        <p:nvCxnSpPr>
          <p:cNvPr id="20" name="AutoShape 18">
            <a:extLst>
              <a:ext uri="{FF2B5EF4-FFF2-40B4-BE49-F238E27FC236}">
                <a16:creationId xmlns:a16="http://schemas.microsoft.com/office/drawing/2014/main" id="{65BA0770-BC2B-6C8D-88CF-A6B60BE925BA}"/>
              </a:ext>
            </a:extLst>
          </p:cNvPr>
          <p:cNvCxnSpPr>
            <a:cxnSpLocks noChangeShapeType="1"/>
            <a:stCxn id="18" idx="5"/>
            <a:endCxn id="16" idx="1"/>
          </p:cNvCxnSpPr>
          <p:nvPr/>
        </p:nvCxnSpPr>
        <p:spPr bwMode="auto">
          <a:xfrm>
            <a:off x="7996265" y="3095543"/>
            <a:ext cx="1173629" cy="7287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1" name="AutoShape 19">
            <a:extLst>
              <a:ext uri="{FF2B5EF4-FFF2-40B4-BE49-F238E27FC236}">
                <a16:creationId xmlns:a16="http://schemas.microsoft.com/office/drawing/2014/main" id="{2621FD4D-92CD-8111-0158-13C452741CDE}"/>
              </a:ext>
            </a:extLst>
          </p:cNvPr>
          <p:cNvCxnSpPr>
            <a:cxnSpLocks noChangeShapeType="1"/>
            <a:stCxn id="19" idx="6"/>
            <a:endCxn id="16" idx="2"/>
          </p:cNvCxnSpPr>
          <p:nvPr/>
        </p:nvCxnSpPr>
        <p:spPr bwMode="auto">
          <a:xfrm>
            <a:off x="8100122" y="4165584"/>
            <a:ext cx="96433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2" name="AutoShape 20">
            <a:extLst>
              <a:ext uri="{FF2B5EF4-FFF2-40B4-BE49-F238E27FC236}">
                <a16:creationId xmlns:a16="http://schemas.microsoft.com/office/drawing/2014/main" id="{90FFB7FB-1536-2B2E-7CD9-4A6BE0EA858C}"/>
              </a:ext>
            </a:extLst>
          </p:cNvPr>
          <p:cNvCxnSpPr>
            <a:cxnSpLocks noChangeShapeType="1"/>
            <a:stCxn id="18" idx="4"/>
            <a:endCxn id="19" idx="0"/>
          </p:cNvCxnSpPr>
          <p:nvPr/>
        </p:nvCxnSpPr>
        <p:spPr bwMode="auto">
          <a:xfrm flipH="1">
            <a:off x="7740118" y="3236893"/>
            <a:ext cx="1587" cy="4460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3" name="AutoShape 21">
            <a:extLst>
              <a:ext uri="{FF2B5EF4-FFF2-40B4-BE49-F238E27FC236}">
                <a16:creationId xmlns:a16="http://schemas.microsoft.com/office/drawing/2014/main" id="{EC6DA4F6-6DDA-5899-4F31-742CFD2A4EEE}"/>
              </a:ext>
            </a:extLst>
          </p:cNvPr>
          <p:cNvCxnSpPr>
            <a:cxnSpLocks noChangeShapeType="1"/>
            <a:stCxn id="18" idx="6"/>
            <a:endCxn id="17" idx="2"/>
          </p:cNvCxnSpPr>
          <p:nvPr/>
        </p:nvCxnSpPr>
        <p:spPr bwMode="auto">
          <a:xfrm>
            <a:off x="8101707" y="2754295"/>
            <a:ext cx="96909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4" name="AutoShape 22">
            <a:extLst>
              <a:ext uri="{FF2B5EF4-FFF2-40B4-BE49-F238E27FC236}">
                <a16:creationId xmlns:a16="http://schemas.microsoft.com/office/drawing/2014/main" id="{0D7066BA-08B8-B757-A7A5-EF0A880D5B73}"/>
              </a:ext>
            </a:extLst>
          </p:cNvPr>
          <p:cNvCxnSpPr>
            <a:cxnSpLocks noChangeShapeType="1"/>
            <a:stCxn id="7" idx="6"/>
            <a:endCxn id="19" idx="2"/>
          </p:cNvCxnSpPr>
          <p:nvPr/>
        </p:nvCxnSpPr>
        <p:spPr bwMode="auto">
          <a:xfrm>
            <a:off x="6404672" y="4165584"/>
            <a:ext cx="97544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5" name="Text Box 23">
            <a:extLst>
              <a:ext uri="{FF2B5EF4-FFF2-40B4-BE49-F238E27FC236}">
                <a16:creationId xmlns:a16="http://schemas.microsoft.com/office/drawing/2014/main" id="{B1385BF7-8645-8120-9D62-11BEF431D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510" y="6199514"/>
            <a:ext cx="6419938" cy="6482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>
              <a:spcBef>
                <a:spcPct val="50000"/>
              </a:spcBef>
            </a:pPr>
            <a:r>
              <a:rPr kumimoji="1" lang="en-US" altLang="en-US" sz="2400" b="1" dirty="0"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26" name="Text Box 24">
            <a:extLst>
              <a:ext uri="{FF2B5EF4-FFF2-40B4-BE49-F238E27FC236}">
                <a16:creationId xmlns:a16="http://schemas.microsoft.com/office/drawing/2014/main" id="{849F3A0D-4BAE-9545-528F-E9123A028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7249" y="6864898"/>
            <a:ext cx="669215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FIFO Queue</a:t>
            </a:r>
          </a:p>
        </p:txBody>
      </p:sp>
      <p:sp>
        <p:nvSpPr>
          <p:cNvPr id="27" name="Text Box 25">
            <a:extLst>
              <a:ext uri="{FF2B5EF4-FFF2-40B4-BE49-F238E27FC236}">
                <a16:creationId xmlns:a16="http://schemas.microsoft.com/office/drawing/2014/main" id="{B5DF7306-F1FE-5027-E1C7-0E1CDA3F5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7802" y="1822434"/>
            <a:ext cx="890644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en-US" sz="2400" b="1">
                <a:solidFill>
                  <a:srgbClr val="006600"/>
                </a:solidFill>
                <a:latin typeface="Courier New" panose="02070309020205020404" pitchFamily="49" charset="0"/>
              </a:rPr>
              <a:t>-</a:t>
            </a:r>
          </a:p>
        </p:txBody>
      </p:sp>
      <p:sp>
        <p:nvSpPr>
          <p:cNvPr id="28" name="Text Box 26">
            <a:extLst>
              <a:ext uri="{FF2B5EF4-FFF2-40B4-BE49-F238E27FC236}">
                <a16:creationId xmlns:a16="http://schemas.microsoft.com/office/drawing/2014/main" id="{731A030E-51D3-9F93-1176-AD133F47B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202" y="6216633"/>
            <a:ext cx="1956087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front</a:t>
            </a:r>
          </a:p>
        </p:txBody>
      </p:sp>
      <p:sp>
        <p:nvSpPr>
          <p:cNvPr id="29" name="Text Box 27">
            <a:extLst>
              <a:ext uri="{FF2B5EF4-FFF2-40B4-BE49-F238E27FC236}">
                <a16:creationId xmlns:a16="http://schemas.microsoft.com/office/drawing/2014/main" id="{C58F30EE-1592-20E2-A4D0-08A481FB9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2135" y="6199514"/>
            <a:ext cx="3763839" cy="5891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dequeue next vertex A</a:t>
            </a:r>
          </a:p>
        </p:txBody>
      </p:sp>
    </p:spTree>
    <p:extLst>
      <p:ext uri="{BB962C8B-B14F-4D97-AF65-F5344CB8AC3E}">
        <p14:creationId xmlns:p14="http://schemas.microsoft.com/office/powerpoint/2010/main" val="6041048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AutoShape 26">
            <a:extLst>
              <a:ext uri="{FF2B5EF4-FFF2-40B4-BE49-F238E27FC236}">
                <a16:creationId xmlns:a16="http://schemas.microsoft.com/office/drawing/2014/main" id="{C7ADFED2-7421-E9F9-0F3C-9177A69CA2C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37309" y="2734072"/>
            <a:ext cx="2519363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2F8DEEC-895A-368B-1B91-37437CFE5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EX-</a:t>
            </a:r>
            <a:r>
              <a:rPr lang="ar-IQ" dirty="0"/>
              <a:t>1</a:t>
            </a:r>
            <a:r>
              <a:rPr lang="en-US" dirty="0"/>
              <a:t> Cont..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A9FDF7-825D-B7F0-1BB6-F295C545AC0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3B9917CC-8CC9-A7BC-1DB7-5D5ABD2F7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4789" y="2282809"/>
            <a:ext cx="720008" cy="965200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EF897811-1547-5041-DE1B-3CDD12747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2282809"/>
            <a:ext cx="720008" cy="965200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B</a:t>
            </a:r>
          </a:p>
        </p:txBody>
      </p:sp>
      <p:sp>
        <p:nvSpPr>
          <p:cNvPr id="7" name="Oval 5">
            <a:extLst>
              <a:ext uri="{FF2B5EF4-FFF2-40B4-BE49-F238E27FC236}">
                <a16:creationId xmlns:a16="http://schemas.microsoft.com/office/drawing/2014/main" id="{0394D1B5-C9E1-CD8E-8D7F-28C1FEFC4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3682984"/>
            <a:ext cx="720008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F</a:t>
            </a:r>
          </a:p>
        </p:txBody>
      </p:sp>
      <p:sp>
        <p:nvSpPr>
          <p:cNvPr id="8" name="Oval 6">
            <a:extLst>
              <a:ext uri="{FF2B5EF4-FFF2-40B4-BE49-F238E27FC236}">
                <a16:creationId xmlns:a16="http://schemas.microsoft.com/office/drawing/2014/main" id="{8547B45A-2C78-E9CC-E237-7E5FC1E5D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6377" y="4800584"/>
            <a:ext cx="720005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I</a:t>
            </a:r>
          </a:p>
        </p:txBody>
      </p:sp>
      <p:sp>
        <p:nvSpPr>
          <p:cNvPr id="9" name="Oval 7">
            <a:extLst>
              <a:ext uri="{FF2B5EF4-FFF2-40B4-BE49-F238E27FC236}">
                <a16:creationId xmlns:a16="http://schemas.microsoft.com/office/drawing/2014/main" id="{C844972B-1ABD-2BBB-A305-F9E9A308E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077" y="3682984"/>
            <a:ext cx="720005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E</a:t>
            </a:r>
          </a:p>
        </p:txBody>
      </p:sp>
      <p:cxnSp>
        <p:nvCxnSpPr>
          <p:cNvPr id="10" name="AutoShape 8">
            <a:extLst>
              <a:ext uri="{FF2B5EF4-FFF2-40B4-BE49-F238E27FC236}">
                <a16:creationId xmlns:a16="http://schemas.microsoft.com/office/drawing/2014/main" id="{0F067A06-1038-4BF3-14E5-674A6611C4BC}"/>
              </a:ext>
            </a:extLst>
          </p:cNvPr>
          <p:cNvCxnSpPr>
            <a:cxnSpLocks noChangeShapeType="1"/>
            <a:stCxn id="5" idx="4"/>
            <a:endCxn id="8" idx="0"/>
          </p:cNvCxnSpPr>
          <p:nvPr/>
        </p:nvCxnSpPr>
        <p:spPr bwMode="auto">
          <a:xfrm>
            <a:off x="3234793" y="3248009"/>
            <a:ext cx="1587" cy="15525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AutoShape 9">
            <a:extLst>
              <a:ext uri="{FF2B5EF4-FFF2-40B4-BE49-F238E27FC236}">
                <a16:creationId xmlns:a16="http://schemas.microsoft.com/office/drawing/2014/main" id="{62F17939-E816-AA07-F495-1F36E4E55EBF}"/>
              </a:ext>
            </a:extLst>
          </p:cNvPr>
          <p:cNvCxnSpPr>
            <a:cxnSpLocks noChangeShapeType="1"/>
            <a:stCxn id="7" idx="0"/>
            <a:endCxn id="6" idx="4"/>
          </p:cNvCxnSpPr>
          <p:nvPr/>
        </p:nvCxnSpPr>
        <p:spPr bwMode="auto">
          <a:xfrm flipV="1">
            <a:off x="6044668" y="3248009"/>
            <a:ext cx="0" cy="4349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" name="AutoShape 10">
            <a:extLst>
              <a:ext uri="{FF2B5EF4-FFF2-40B4-BE49-F238E27FC236}">
                <a16:creationId xmlns:a16="http://schemas.microsoft.com/office/drawing/2014/main" id="{90CCCEB2-BA63-FAE7-C623-9A5A9AC30561}"/>
              </a:ext>
            </a:extLst>
          </p:cNvPr>
          <p:cNvCxnSpPr>
            <a:cxnSpLocks noChangeShapeType="1"/>
            <a:stCxn id="9" idx="6"/>
            <a:endCxn id="7" idx="2"/>
          </p:cNvCxnSpPr>
          <p:nvPr/>
        </p:nvCxnSpPr>
        <p:spPr bwMode="auto">
          <a:xfrm>
            <a:off x="4879082" y="4165584"/>
            <a:ext cx="80558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3" name="AutoShape 11">
            <a:extLst>
              <a:ext uri="{FF2B5EF4-FFF2-40B4-BE49-F238E27FC236}">
                <a16:creationId xmlns:a16="http://schemas.microsoft.com/office/drawing/2014/main" id="{90A564FE-C565-EDCE-D601-DB4415B543C2}"/>
              </a:ext>
            </a:extLst>
          </p:cNvPr>
          <p:cNvCxnSpPr>
            <a:cxnSpLocks noChangeShapeType="1"/>
            <a:stCxn id="8" idx="7"/>
            <a:endCxn id="9" idx="3"/>
          </p:cNvCxnSpPr>
          <p:nvPr/>
        </p:nvCxnSpPr>
        <p:spPr bwMode="auto">
          <a:xfrm flipV="1">
            <a:off x="3490940" y="4506834"/>
            <a:ext cx="773579" cy="4351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" name="AutoShape 12">
            <a:extLst>
              <a:ext uri="{FF2B5EF4-FFF2-40B4-BE49-F238E27FC236}">
                <a16:creationId xmlns:a16="http://schemas.microsoft.com/office/drawing/2014/main" id="{732D8820-87A9-58B9-E9F3-931D7626145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94797" y="2734072"/>
            <a:ext cx="208986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5" name="AutoShape 13">
            <a:extLst>
              <a:ext uri="{FF2B5EF4-FFF2-40B4-BE49-F238E27FC236}">
                <a16:creationId xmlns:a16="http://schemas.microsoft.com/office/drawing/2014/main" id="{81C25AA6-8FAC-D10B-30D1-B2DEA30A4861}"/>
              </a:ext>
            </a:extLst>
          </p:cNvPr>
          <p:cNvCxnSpPr>
            <a:cxnSpLocks noChangeShapeType="1"/>
            <a:stCxn id="8" idx="5"/>
            <a:endCxn id="7" idx="3"/>
          </p:cNvCxnSpPr>
          <p:nvPr/>
        </p:nvCxnSpPr>
        <p:spPr bwMode="auto">
          <a:xfrm flipV="1">
            <a:off x="3490940" y="4506834"/>
            <a:ext cx="2299167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6" name="Oval 14">
            <a:extLst>
              <a:ext uri="{FF2B5EF4-FFF2-40B4-BE49-F238E27FC236}">
                <a16:creationId xmlns:a16="http://schemas.microsoft.com/office/drawing/2014/main" id="{BDEB726E-3156-DF99-BD6B-17C2952D6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4452" y="3682984"/>
            <a:ext cx="720005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H</a:t>
            </a:r>
          </a:p>
        </p:txBody>
      </p:sp>
      <p:sp>
        <p:nvSpPr>
          <p:cNvPr id="17" name="Oval 15">
            <a:extLst>
              <a:ext uri="{FF2B5EF4-FFF2-40B4-BE49-F238E27FC236}">
                <a16:creationId xmlns:a16="http://schemas.microsoft.com/office/drawing/2014/main" id="{46146AAA-F03A-91F2-9E17-154C883C6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0802" y="2271697"/>
            <a:ext cx="720005" cy="96519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D</a:t>
            </a:r>
          </a:p>
        </p:txBody>
      </p:sp>
      <p:sp>
        <p:nvSpPr>
          <p:cNvPr id="18" name="Oval 16">
            <a:extLst>
              <a:ext uri="{FF2B5EF4-FFF2-40B4-BE49-F238E27FC236}">
                <a16:creationId xmlns:a16="http://schemas.microsoft.com/office/drawing/2014/main" id="{D17EBA28-1E24-F44B-F3AA-7D4FDACDF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1702" y="2271697"/>
            <a:ext cx="720005" cy="96519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C</a:t>
            </a:r>
          </a:p>
        </p:txBody>
      </p:sp>
      <p:sp>
        <p:nvSpPr>
          <p:cNvPr id="19" name="Oval 17">
            <a:extLst>
              <a:ext uri="{FF2B5EF4-FFF2-40B4-BE49-F238E27FC236}">
                <a16:creationId xmlns:a16="http://schemas.microsoft.com/office/drawing/2014/main" id="{BA600FD9-80AA-5FC2-E7A5-60D180308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114" y="3682984"/>
            <a:ext cx="720008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G</a:t>
            </a:r>
          </a:p>
        </p:txBody>
      </p:sp>
      <p:cxnSp>
        <p:nvCxnSpPr>
          <p:cNvPr id="20" name="AutoShape 18">
            <a:extLst>
              <a:ext uri="{FF2B5EF4-FFF2-40B4-BE49-F238E27FC236}">
                <a16:creationId xmlns:a16="http://schemas.microsoft.com/office/drawing/2014/main" id="{65BA0770-BC2B-6C8D-88CF-A6B60BE925BA}"/>
              </a:ext>
            </a:extLst>
          </p:cNvPr>
          <p:cNvCxnSpPr>
            <a:cxnSpLocks noChangeShapeType="1"/>
            <a:stCxn id="18" idx="5"/>
            <a:endCxn id="16" idx="1"/>
          </p:cNvCxnSpPr>
          <p:nvPr/>
        </p:nvCxnSpPr>
        <p:spPr bwMode="auto">
          <a:xfrm>
            <a:off x="7996265" y="3095543"/>
            <a:ext cx="1173629" cy="7287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1" name="AutoShape 19">
            <a:extLst>
              <a:ext uri="{FF2B5EF4-FFF2-40B4-BE49-F238E27FC236}">
                <a16:creationId xmlns:a16="http://schemas.microsoft.com/office/drawing/2014/main" id="{2621FD4D-92CD-8111-0158-13C452741CDE}"/>
              </a:ext>
            </a:extLst>
          </p:cNvPr>
          <p:cNvCxnSpPr>
            <a:cxnSpLocks noChangeShapeType="1"/>
            <a:stCxn id="19" idx="6"/>
            <a:endCxn id="16" idx="2"/>
          </p:cNvCxnSpPr>
          <p:nvPr/>
        </p:nvCxnSpPr>
        <p:spPr bwMode="auto">
          <a:xfrm>
            <a:off x="8100122" y="4165584"/>
            <a:ext cx="96433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2" name="AutoShape 20">
            <a:extLst>
              <a:ext uri="{FF2B5EF4-FFF2-40B4-BE49-F238E27FC236}">
                <a16:creationId xmlns:a16="http://schemas.microsoft.com/office/drawing/2014/main" id="{90FFB7FB-1536-2B2E-7CD9-4A6BE0EA858C}"/>
              </a:ext>
            </a:extLst>
          </p:cNvPr>
          <p:cNvCxnSpPr>
            <a:cxnSpLocks noChangeShapeType="1"/>
            <a:stCxn id="18" idx="4"/>
            <a:endCxn id="19" idx="0"/>
          </p:cNvCxnSpPr>
          <p:nvPr/>
        </p:nvCxnSpPr>
        <p:spPr bwMode="auto">
          <a:xfrm flipH="1">
            <a:off x="7740118" y="3236893"/>
            <a:ext cx="1587" cy="4460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3" name="AutoShape 21">
            <a:extLst>
              <a:ext uri="{FF2B5EF4-FFF2-40B4-BE49-F238E27FC236}">
                <a16:creationId xmlns:a16="http://schemas.microsoft.com/office/drawing/2014/main" id="{EC6DA4F6-6DDA-5899-4F31-742CFD2A4EEE}"/>
              </a:ext>
            </a:extLst>
          </p:cNvPr>
          <p:cNvCxnSpPr>
            <a:cxnSpLocks noChangeShapeType="1"/>
            <a:stCxn id="18" idx="6"/>
            <a:endCxn id="17" idx="2"/>
          </p:cNvCxnSpPr>
          <p:nvPr/>
        </p:nvCxnSpPr>
        <p:spPr bwMode="auto">
          <a:xfrm>
            <a:off x="8101707" y="2754295"/>
            <a:ext cx="96909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4" name="AutoShape 22">
            <a:extLst>
              <a:ext uri="{FF2B5EF4-FFF2-40B4-BE49-F238E27FC236}">
                <a16:creationId xmlns:a16="http://schemas.microsoft.com/office/drawing/2014/main" id="{0D7066BA-08B8-B757-A7A5-EF0A880D5B73}"/>
              </a:ext>
            </a:extLst>
          </p:cNvPr>
          <p:cNvCxnSpPr>
            <a:cxnSpLocks noChangeShapeType="1"/>
            <a:stCxn id="7" idx="6"/>
            <a:endCxn id="19" idx="2"/>
          </p:cNvCxnSpPr>
          <p:nvPr/>
        </p:nvCxnSpPr>
        <p:spPr bwMode="auto">
          <a:xfrm>
            <a:off x="6404672" y="4165584"/>
            <a:ext cx="97544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5" name="Text Box 23">
            <a:extLst>
              <a:ext uri="{FF2B5EF4-FFF2-40B4-BE49-F238E27FC236}">
                <a16:creationId xmlns:a16="http://schemas.microsoft.com/office/drawing/2014/main" id="{B1385BF7-8645-8120-9D62-11BEF431D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510" y="6199514"/>
            <a:ext cx="6419938" cy="6482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>
              <a:spcBef>
                <a:spcPct val="50000"/>
              </a:spcBef>
            </a:pPr>
            <a:r>
              <a:rPr kumimoji="1" lang="en-US" altLang="en-US" sz="2400" b="1" dirty="0">
                <a:latin typeface="Courier New" panose="02070309020205020404" pitchFamily="49" charset="0"/>
              </a:rPr>
              <a:t> B</a:t>
            </a:r>
          </a:p>
        </p:txBody>
      </p:sp>
      <p:sp>
        <p:nvSpPr>
          <p:cNvPr id="26" name="Text Box 24">
            <a:extLst>
              <a:ext uri="{FF2B5EF4-FFF2-40B4-BE49-F238E27FC236}">
                <a16:creationId xmlns:a16="http://schemas.microsoft.com/office/drawing/2014/main" id="{849F3A0D-4BAE-9545-528F-E9123A028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7249" y="6864898"/>
            <a:ext cx="669215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FIFO Queue</a:t>
            </a:r>
          </a:p>
        </p:txBody>
      </p:sp>
      <p:sp>
        <p:nvSpPr>
          <p:cNvPr id="27" name="Text Box 25">
            <a:extLst>
              <a:ext uri="{FF2B5EF4-FFF2-40B4-BE49-F238E27FC236}">
                <a16:creationId xmlns:a16="http://schemas.microsoft.com/office/drawing/2014/main" id="{B5DF7306-F1FE-5027-E1C7-0E1CDA3F5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7802" y="1822434"/>
            <a:ext cx="890644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en-US" sz="2400" b="1">
                <a:solidFill>
                  <a:srgbClr val="006600"/>
                </a:solidFill>
                <a:latin typeface="Courier New" panose="02070309020205020404" pitchFamily="49" charset="0"/>
              </a:rPr>
              <a:t>-</a:t>
            </a:r>
          </a:p>
        </p:txBody>
      </p:sp>
      <p:sp>
        <p:nvSpPr>
          <p:cNvPr id="28" name="Text Box 26">
            <a:extLst>
              <a:ext uri="{FF2B5EF4-FFF2-40B4-BE49-F238E27FC236}">
                <a16:creationId xmlns:a16="http://schemas.microsoft.com/office/drawing/2014/main" id="{731A030E-51D3-9F93-1176-AD133F47B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202" y="6216633"/>
            <a:ext cx="1956087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front</a:t>
            </a:r>
          </a:p>
        </p:txBody>
      </p:sp>
      <p:sp>
        <p:nvSpPr>
          <p:cNvPr id="29" name="Text Box 27">
            <a:extLst>
              <a:ext uri="{FF2B5EF4-FFF2-40B4-BE49-F238E27FC236}">
                <a16:creationId xmlns:a16="http://schemas.microsoft.com/office/drawing/2014/main" id="{C58F30EE-1592-20E2-A4D0-08A481FB9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119" y="6199514"/>
            <a:ext cx="3907855" cy="5891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B discovered</a:t>
            </a:r>
          </a:p>
        </p:txBody>
      </p:sp>
    </p:spTree>
    <p:extLst>
      <p:ext uri="{BB962C8B-B14F-4D97-AF65-F5344CB8AC3E}">
        <p14:creationId xmlns:p14="http://schemas.microsoft.com/office/powerpoint/2010/main" val="20896750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AutoShape 30">
            <a:extLst>
              <a:ext uri="{FF2B5EF4-FFF2-40B4-BE49-F238E27FC236}">
                <a16:creationId xmlns:a16="http://schemas.microsoft.com/office/drawing/2014/main" id="{633AADF6-BC35-D5D1-ED6B-30F5CFD0922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43172" y="3011718"/>
            <a:ext cx="1587" cy="22272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" name="AutoShape 8">
            <a:extLst>
              <a:ext uri="{FF2B5EF4-FFF2-40B4-BE49-F238E27FC236}">
                <a16:creationId xmlns:a16="http://schemas.microsoft.com/office/drawing/2014/main" id="{0F067A06-1038-4BF3-14E5-674A6611C4BC}"/>
              </a:ext>
            </a:extLst>
          </p:cNvPr>
          <p:cNvCxnSpPr>
            <a:cxnSpLocks noChangeShapeType="1"/>
            <a:stCxn id="5" idx="4"/>
            <a:endCxn id="8" idx="0"/>
          </p:cNvCxnSpPr>
          <p:nvPr/>
        </p:nvCxnSpPr>
        <p:spPr bwMode="auto">
          <a:xfrm>
            <a:off x="3234793" y="3248009"/>
            <a:ext cx="1587" cy="15525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" name="AutoShape 12">
            <a:extLst>
              <a:ext uri="{FF2B5EF4-FFF2-40B4-BE49-F238E27FC236}">
                <a16:creationId xmlns:a16="http://schemas.microsoft.com/office/drawing/2014/main" id="{732D8820-87A9-58B9-E9F3-931D7626145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94797" y="2734072"/>
            <a:ext cx="208986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1" name="AutoShape 26">
            <a:extLst>
              <a:ext uri="{FF2B5EF4-FFF2-40B4-BE49-F238E27FC236}">
                <a16:creationId xmlns:a16="http://schemas.microsoft.com/office/drawing/2014/main" id="{C7ADFED2-7421-E9F9-0F3C-9177A69CA2C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37309" y="2734072"/>
            <a:ext cx="2519363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2F8DEEC-895A-368B-1B91-37437CFE5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EX-</a:t>
            </a:r>
            <a:r>
              <a:rPr lang="ar-IQ" dirty="0"/>
              <a:t>1</a:t>
            </a:r>
            <a:r>
              <a:rPr lang="en-US" dirty="0"/>
              <a:t> Cont..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A9FDF7-825D-B7F0-1BB6-F295C545AC0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3B9917CC-8CC9-A7BC-1DB7-5D5ABD2F7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4789" y="2282809"/>
            <a:ext cx="720008" cy="965200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EF897811-1547-5041-DE1B-3CDD12747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2282809"/>
            <a:ext cx="720008" cy="965200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B</a:t>
            </a:r>
          </a:p>
        </p:txBody>
      </p:sp>
      <p:sp>
        <p:nvSpPr>
          <p:cNvPr id="7" name="Oval 5">
            <a:extLst>
              <a:ext uri="{FF2B5EF4-FFF2-40B4-BE49-F238E27FC236}">
                <a16:creationId xmlns:a16="http://schemas.microsoft.com/office/drawing/2014/main" id="{0394D1B5-C9E1-CD8E-8D7F-28C1FEFC4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3682984"/>
            <a:ext cx="720008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F</a:t>
            </a:r>
          </a:p>
        </p:txBody>
      </p:sp>
      <p:sp>
        <p:nvSpPr>
          <p:cNvPr id="8" name="Oval 6">
            <a:extLst>
              <a:ext uri="{FF2B5EF4-FFF2-40B4-BE49-F238E27FC236}">
                <a16:creationId xmlns:a16="http://schemas.microsoft.com/office/drawing/2014/main" id="{8547B45A-2C78-E9CC-E237-7E5FC1E5D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6377" y="4800584"/>
            <a:ext cx="720005" cy="965200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I</a:t>
            </a:r>
          </a:p>
        </p:txBody>
      </p:sp>
      <p:sp>
        <p:nvSpPr>
          <p:cNvPr id="9" name="Oval 7">
            <a:extLst>
              <a:ext uri="{FF2B5EF4-FFF2-40B4-BE49-F238E27FC236}">
                <a16:creationId xmlns:a16="http://schemas.microsoft.com/office/drawing/2014/main" id="{C844972B-1ABD-2BBB-A305-F9E9A308E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077" y="3682984"/>
            <a:ext cx="720005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E</a:t>
            </a:r>
          </a:p>
        </p:txBody>
      </p:sp>
      <p:cxnSp>
        <p:nvCxnSpPr>
          <p:cNvPr id="11" name="AutoShape 9">
            <a:extLst>
              <a:ext uri="{FF2B5EF4-FFF2-40B4-BE49-F238E27FC236}">
                <a16:creationId xmlns:a16="http://schemas.microsoft.com/office/drawing/2014/main" id="{62F17939-E816-AA07-F495-1F36E4E55EBF}"/>
              </a:ext>
            </a:extLst>
          </p:cNvPr>
          <p:cNvCxnSpPr>
            <a:cxnSpLocks noChangeShapeType="1"/>
            <a:stCxn id="7" idx="0"/>
            <a:endCxn id="6" idx="4"/>
          </p:cNvCxnSpPr>
          <p:nvPr/>
        </p:nvCxnSpPr>
        <p:spPr bwMode="auto">
          <a:xfrm flipV="1">
            <a:off x="6044668" y="3248009"/>
            <a:ext cx="0" cy="4349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" name="AutoShape 10">
            <a:extLst>
              <a:ext uri="{FF2B5EF4-FFF2-40B4-BE49-F238E27FC236}">
                <a16:creationId xmlns:a16="http://schemas.microsoft.com/office/drawing/2014/main" id="{90CCCEB2-BA63-FAE7-C623-9A5A9AC30561}"/>
              </a:ext>
            </a:extLst>
          </p:cNvPr>
          <p:cNvCxnSpPr>
            <a:cxnSpLocks noChangeShapeType="1"/>
            <a:stCxn id="9" idx="6"/>
            <a:endCxn id="7" idx="2"/>
          </p:cNvCxnSpPr>
          <p:nvPr/>
        </p:nvCxnSpPr>
        <p:spPr bwMode="auto">
          <a:xfrm>
            <a:off x="4879082" y="4165584"/>
            <a:ext cx="80558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3" name="AutoShape 11">
            <a:extLst>
              <a:ext uri="{FF2B5EF4-FFF2-40B4-BE49-F238E27FC236}">
                <a16:creationId xmlns:a16="http://schemas.microsoft.com/office/drawing/2014/main" id="{90A564FE-C565-EDCE-D601-DB4415B543C2}"/>
              </a:ext>
            </a:extLst>
          </p:cNvPr>
          <p:cNvCxnSpPr>
            <a:cxnSpLocks noChangeShapeType="1"/>
            <a:stCxn id="8" idx="7"/>
            <a:endCxn id="9" idx="3"/>
          </p:cNvCxnSpPr>
          <p:nvPr/>
        </p:nvCxnSpPr>
        <p:spPr bwMode="auto">
          <a:xfrm flipV="1">
            <a:off x="3490940" y="4506834"/>
            <a:ext cx="773579" cy="4351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5" name="AutoShape 13">
            <a:extLst>
              <a:ext uri="{FF2B5EF4-FFF2-40B4-BE49-F238E27FC236}">
                <a16:creationId xmlns:a16="http://schemas.microsoft.com/office/drawing/2014/main" id="{81C25AA6-8FAC-D10B-30D1-B2DEA30A4861}"/>
              </a:ext>
            </a:extLst>
          </p:cNvPr>
          <p:cNvCxnSpPr>
            <a:cxnSpLocks noChangeShapeType="1"/>
            <a:stCxn id="8" idx="5"/>
            <a:endCxn id="7" idx="3"/>
          </p:cNvCxnSpPr>
          <p:nvPr/>
        </p:nvCxnSpPr>
        <p:spPr bwMode="auto">
          <a:xfrm flipV="1">
            <a:off x="3490940" y="4506834"/>
            <a:ext cx="2299167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6" name="Oval 14">
            <a:extLst>
              <a:ext uri="{FF2B5EF4-FFF2-40B4-BE49-F238E27FC236}">
                <a16:creationId xmlns:a16="http://schemas.microsoft.com/office/drawing/2014/main" id="{BDEB726E-3156-DF99-BD6B-17C2952D6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4452" y="3682984"/>
            <a:ext cx="720005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H</a:t>
            </a:r>
          </a:p>
        </p:txBody>
      </p:sp>
      <p:sp>
        <p:nvSpPr>
          <p:cNvPr id="17" name="Oval 15">
            <a:extLst>
              <a:ext uri="{FF2B5EF4-FFF2-40B4-BE49-F238E27FC236}">
                <a16:creationId xmlns:a16="http://schemas.microsoft.com/office/drawing/2014/main" id="{46146AAA-F03A-91F2-9E17-154C883C6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0802" y="2271697"/>
            <a:ext cx="720005" cy="96519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D</a:t>
            </a:r>
          </a:p>
        </p:txBody>
      </p:sp>
      <p:sp>
        <p:nvSpPr>
          <p:cNvPr id="18" name="Oval 16">
            <a:extLst>
              <a:ext uri="{FF2B5EF4-FFF2-40B4-BE49-F238E27FC236}">
                <a16:creationId xmlns:a16="http://schemas.microsoft.com/office/drawing/2014/main" id="{D17EBA28-1E24-F44B-F3AA-7D4FDACDF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1702" y="2271697"/>
            <a:ext cx="720005" cy="96519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C</a:t>
            </a:r>
          </a:p>
        </p:txBody>
      </p:sp>
      <p:sp>
        <p:nvSpPr>
          <p:cNvPr id="19" name="Oval 17">
            <a:extLst>
              <a:ext uri="{FF2B5EF4-FFF2-40B4-BE49-F238E27FC236}">
                <a16:creationId xmlns:a16="http://schemas.microsoft.com/office/drawing/2014/main" id="{BA600FD9-80AA-5FC2-E7A5-60D180308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114" y="3682984"/>
            <a:ext cx="720008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G</a:t>
            </a:r>
          </a:p>
        </p:txBody>
      </p:sp>
      <p:cxnSp>
        <p:nvCxnSpPr>
          <p:cNvPr id="20" name="AutoShape 18">
            <a:extLst>
              <a:ext uri="{FF2B5EF4-FFF2-40B4-BE49-F238E27FC236}">
                <a16:creationId xmlns:a16="http://schemas.microsoft.com/office/drawing/2014/main" id="{65BA0770-BC2B-6C8D-88CF-A6B60BE925BA}"/>
              </a:ext>
            </a:extLst>
          </p:cNvPr>
          <p:cNvCxnSpPr>
            <a:cxnSpLocks noChangeShapeType="1"/>
            <a:stCxn id="18" idx="5"/>
            <a:endCxn id="16" idx="1"/>
          </p:cNvCxnSpPr>
          <p:nvPr/>
        </p:nvCxnSpPr>
        <p:spPr bwMode="auto">
          <a:xfrm>
            <a:off x="7996265" y="3095543"/>
            <a:ext cx="1173629" cy="7287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1" name="AutoShape 19">
            <a:extLst>
              <a:ext uri="{FF2B5EF4-FFF2-40B4-BE49-F238E27FC236}">
                <a16:creationId xmlns:a16="http://schemas.microsoft.com/office/drawing/2014/main" id="{2621FD4D-92CD-8111-0158-13C452741CDE}"/>
              </a:ext>
            </a:extLst>
          </p:cNvPr>
          <p:cNvCxnSpPr>
            <a:cxnSpLocks noChangeShapeType="1"/>
            <a:stCxn id="19" idx="6"/>
            <a:endCxn id="16" idx="2"/>
          </p:cNvCxnSpPr>
          <p:nvPr/>
        </p:nvCxnSpPr>
        <p:spPr bwMode="auto">
          <a:xfrm>
            <a:off x="8100122" y="4165584"/>
            <a:ext cx="96433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2" name="AutoShape 20">
            <a:extLst>
              <a:ext uri="{FF2B5EF4-FFF2-40B4-BE49-F238E27FC236}">
                <a16:creationId xmlns:a16="http://schemas.microsoft.com/office/drawing/2014/main" id="{90FFB7FB-1536-2B2E-7CD9-4A6BE0EA858C}"/>
              </a:ext>
            </a:extLst>
          </p:cNvPr>
          <p:cNvCxnSpPr>
            <a:cxnSpLocks noChangeShapeType="1"/>
            <a:stCxn id="18" idx="4"/>
            <a:endCxn id="19" idx="0"/>
          </p:cNvCxnSpPr>
          <p:nvPr/>
        </p:nvCxnSpPr>
        <p:spPr bwMode="auto">
          <a:xfrm flipH="1">
            <a:off x="7740118" y="3236893"/>
            <a:ext cx="1587" cy="4460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3" name="AutoShape 21">
            <a:extLst>
              <a:ext uri="{FF2B5EF4-FFF2-40B4-BE49-F238E27FC236}">
                <a16:creationId xmlns:a16="http://schemas.microsoft.com/office/drawing/2014/main" id="{EC6DA4F6-6DDA-5899-4F31-742CFD2A4EEE}"/>
              </a:ext>
            </a:extLst>
          </p:cNvPr>
          <p:cNvCxnSpPr>
            <a:cxnSpLocks noChangeShapeType="1"/>
            <a:stCxn id="18" idx="6"/>
            <a:endCxn id="17" idx="2"/>
          </p:cNvCxnSpPr>
          <p:nvPr/>
        </p:nvCxnSpPr>
        <p:spPr bwMode="auto">
          <a:xfrm>
            <a:off x="8101707" y="2754295"/>
            <a:ext cx="96909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4" name="AutoShape 22">
            <a:extLst>
              <a:ext uri="{FF2B5EF4-FFF2-40B4-BE49-F238E27FC236}">
                <a16:creationId xmlns:a16="http://schemas.microsoft.com/office/drawing/2014/main" id="{0D7066BA-08B8-B757-A7A5-EF0A880D5B73}"/>
              </a:ext>
            </a:extLst>
          </p:cNvPr>
          <p:cNvCxnSpPr>
            <a:cxnSpLocks noChangeShapeType="1"/>
            <a:stCxn id="7" idx="6"/>
            <a:endCxn id="19" idx="2"/>
          </p:cNvCxnSpPr>
          <p:nvPr/>
        </p:nvCxnSpPr>
        <p:spPr bwMode="auto">
          <a:xfrm>
            <a:off x="6404672" y="4165584"/>
            <a:ext cx="97544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5" name="Text Box 23">
            <a:extLst>
              <a:ext uri="{FF2B5EF4-FFF2-40B4-BE49-F238E27FC236}">
                <a16:creationId xmlns:a16="http://schemas.microsoft.com/office/drawing/2014/main" id="{B1385BF7-8645-8120-9D62-11BEF431D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510" y="6199514"/>
            <a:ext cx="6419938" cy="6482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>
              <a:spcBef>
                <a:spcPct val="50000"/>
              </a:spcBef>
            </a:pPr>
            <a:r>
              <a:rPr kumimoji="1" lang="en-US" altLang="en-US" sz="2400" b="1" dirty="0">
                <a:latin typeface="Courier New" panose="02070309020205020404" pitchFamily="49" charset="0"/>
              </a:rPr>
              <a:t> B,I</a:t>
            </a:r>
          </a:p>
        </p:txBody>
      </p:sp>
      <p:sp>
        <p:nvSpPr>
          <p:cNvPr id="26" name="Text Box 24">
            <a:extLst>
              <a:ext uri="{FF2B5EF4-FFF2-40B4-BE49-F238E27FC236}">
                <a16:creationId xmlns:a16="http://schemas.microsoft.com/office/drawing/2014/main" id="{849F3A0D-4BAE-9545-528F-E9123A028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7249" y="6864898"/>
            <a:ext cx="669215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FIFO Queue</a:t>
            </a:r>
          </a:p>
        </p:txBody>
      </p:sp>
      <p:sp>
        <p:nvSpPr>
          <p:cNvPr id="27" name="Text Box 25">
            <a:extLst>
              <a:ext uri="{FF2B5EF4-FFF2-40B4-BE49-F238E27FC236}">
                <a16:creationId xmlns:a16="http://schemas.microsoft.com/office/drawing/2014/main" id="{B5DF7306-F1FE-5027-E1C7-0E1CDA3F5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7802" y="1822434"/>
            <a:ext cx="890644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en-US" sz="2400" b="1">
                <a:solidFill>
                  <a:srgbClr val="006600"/>
                </a:solidFill>
                <a:latin typeface="Courier New" panose="02070309020205020404" pitchFamily="49" charset="0"/>
              </a:rPr>
              <a:t>-</a:t>
            </a:r>
          </a:p>
        </p:txBody>
      </p:sp>
      <p:sp>
        <p:nvSpPr>
          <p:cNvPr id="28" name="Text Box 26">
            <a:extLst>
              <a:ext uri="{FF2B5EF4-FFF2-40B4-BE49-F238E27FC236}">
                <a16:creationId xmlns:a16="http://schemas.microsoft.com/office/drawing/2014/main" id="{731A030E-51D3-9F93-1176-AD133F47B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202" y="6216633"/>
            <a:ext cx="1956087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front</a:t>
            </a:r>
          </a:p>
        </p:txBody>
      </p:sp>
      <p:sp>
        <p:nvSpPr>
          <p:cNvPr id="29" name="Text Box 27">
            <a:extLst>
              <a:ext uri="{FF2B5EF4-FFF2-40B4-BE49-F238E27FC236}">
                <a16:creationId xmlns:a16="http://schemas.microsoft.com/office/drawing/2014/main" id="{C58F30EE-1592-20E2-A4D0-08A481FB9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119" y="6199514"/>
            <a:ext cx="3907855" cy="5891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I discovered</a:t>
            </a:r>
          </a:p>
        </p:txBody>
      </p:sp>
    </p:spTree>
    <p:extLst>
      <p:ext uri="{BB962C8B-B14F-4D97-AF65-F5344CB8AC3E}">
        <p14:creationId xmlns:p14="http://schemas.microsoft.com/office/powerpoint/2010/main" val="371530235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AutoShape 8">
            <a:extLst>
              <a:ext uri="{FF2B5EF4-FFF2-40B4-BE49-F238E27FC236}">
                <a16:creationId xmlns:a16="http://schemas.microsoft.com/office/drawing/2014/main" id="{0F067A06-1038-4BF3-14E5-674A6611C4B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59732" y="3238128"/>
            <a:ext cx="1587" cy="15525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0" name="AutoShape 30">
            <a:extLst>
              <a:ext uri="{FF2B5EF4-FFF2-40B4-BE49-F238E27FC236}">
                <a16:creationId xmlns:a16="http://schemas.microsoft.com/office/drawing/2014/main" id="{C410A849-7BD8-F213-11D3-94EE96E2537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43172" y="3011718"/>
            <a:ext cx="1587" cy="22272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2" name="AutoShape 26">
            <a:extLst>
              <a:ext uri="{FF2B5EF4-FFF2-40B4-BE49-F238E27FC236}">
                <a16:creationId xmlns:a16="http://schemas.microsoft.com/office/drawing/2014/main" id="{BCBBC693-BD24-EB6F-1C32-4A92167CC22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37309" y="2734072"/>
            <a:ext cx="2519363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2F8DEEC-895A-368B-1B91-37437CFE5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EX-</a:t>
            </a:r>
            <a:r>
              <a:rPr lang="ar-IQ" dirty="0"/>
              <a:t>1</a:t>
            </a:r>
            <a:r>
              <a:rPr lang="en-US" dirty="0"/>
              <a:t> Cont..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A9FDF7-825D-B7F0-1BB6-F295C545AC0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3B9917CC-8CC9-A7BC-1DB7-5D5ABD2F7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4789" y="2282809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EF897811-1547-5041-DE1B-3CDD12747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2282809"/>
            <a:ext cx="720008" cy="965200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B</a:t>
            </a:r>
          </a:p>
        </p:txBody>
      </p:sp>
      <p:sp>
        <p:nvSpPr>
          <p:cNvPr id="7" name="Oval 5">
            <a:extLst>
              <a:ext uri="{FF2B5EF4-FFF2-40B4-BE49-F238E27FC236}">
                <a16:creationId xmlns:a16="http://schemas.microsoft.com/office/drawing/2014/main" id="{0394D1B5-C9E1-CD8E-8D7F-28C1FEFC4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3682984"/>
            <a:ext cx="720008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F</a:t>
            </a:r>
          </a:p>
        </p:txBody>
      </p:sp>
      <p:sp>
        <p:nvSpPr>
          <p:cNvPr id="8" name="Oval 6">
            <a:extLst>
              <a:ext uri="{FF2B5EF4-FFF2-40B4-BE49-F238E27FC236}">
                <a16:creationId xmlns:a16="http://schemas.microsoft.com/office/drawing/2014/main" id="{8547B45A-2C78-E9CC-E237-7E5FC1E5D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6377" y="4800584"/>
            <a:ext cx="720005" cy="965200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I</a:t>
            </a:r>
          </a:p>
        </p:txBody>
      </p:sp>
      <p:sp>
        <p:nvSpPr>
          <p:cNvPr id="9" name="Oval 7">
            <a:extLst>
              <a:ext uri="{FF2B5EF4-FFF2-40B4-BE49-F238E27FC236}">
                <a16:creationId xmlns:a16="http://schemas.microsoft.com/office/drawing/2014/main" id="{C844972B-1ABD-2BBB-A305-F9E9A308E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077" y="3682984"/>
            <a:ext cx="720005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E</a:t>
            </a:r>
          </a:p>
        </p:txBody>
      </p:sp>
      <p:cxnSp>
        <p:nvCxnSpPr>
          <p:cNvPr id="11" name="AutoShape 9">
            <a:extLst>
              <a:ext uri="{FF2B5EF4-FFF2-40B4-BE49-F238E27FC236}">
                <a16:creationId xmlns:a16="http://schemas.microsoft.com/office/drawing/2014/main" id="{62F17939-E816-AA07-F495-1F36E4E55EBF}"/>
              </a:ext>
            </a:extLst>
          </p:cNvPr>
          <p:cNvCxnSpPr>
            <a:cxnSpLocks noChangeShapeType="1"/>
            <a:stCxn id="7" idx="0"/>
            <a:endCxn id="6" idx="4"/>
          </p:cNvCxnSpPr>
          <p:nvPr/>
        </p:nvCxnSpPr>
        <p:spPr bwMode="auto">
          <a:xfrm flipV="1">
            <a:off x="6044668" y="3248009"/>
            <a:ext cx="0" cy="4349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" name="AutoShape 10">
            <a:extLst>
              <a:ext uri="{FF2B5EF4-FFF2-40B4-BE49-F238E27FC236}">
                <a16:creationId xmlns:a16="http://schemas.microsoft.com/office/drawing/2014/main" id="{90CCCEB2-BA63-FAE7-C623-9A5A9AC30561}"/>
              </a:ext>
            </a:extLst>
          </p:cNvPr>
          <p:cNvCxnSpPr>
            <a:cxnSpLocks noChangeShapeType="1"/>
            <a:stCxn id="9" idx="6"/>
            <a:endCxn id="7" idx="2"/>
          </p:cNvCxnSpPr>
          <p:nvPr/>
        </p:nvCxnSpPr>
        <p:spPr bwMode="auto">
          <a:xfrm>
            <a:off x="4879082" y="4165584"/>
            <a:ext cx="80558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3" name="AutoShape 11">
            <a:extLst>
              <a:ext uri="{FF2B5EF4-FFF2-40B4-BE49-F238E27FC236}">
                <a16:creationId xmlns:a16="http://schemas.microsoft.com/office/drawing/2014/main" id="{90A564FE-C565-EDCE-D601-DB4415B543C2}"/>
              </a:ext>
            </a:extLst>
          </p:cNvPr>
          <p:cNvCxnSpPr>
            <a:cxnSpLocks noChangeShapeType="1"/>
            <a:stCxn id="8" idx="7"/>
            <a:endCxn id="9" idx="3"/>
          </p:cNvCxnSpPr>
          <p:nvPr/>
        </p:nvCxnSpPr>
        <p:spPr bwMode="auto">
          <a:xfrm flipV="1">
            <a:off x="3490940" y="4506834"/>
            <a:ext cx="773579" cy="4351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" name="AutoShape 12">
            <a:extLst>
              <a:ext uri="{FF2B5EF4-FFF2-40B4-BE49-F238E27FC236}">
                <a16:creationId xmlns:a16="http://schemas.microsoft.com/office/drawing/2014/main" id="{732D8820-87A9-58B9-E9F3-931D7626145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67483" y="2765409"/>
            <a:ext cx="208986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5" name="AutoShape 13">
            <a:extLst>
              <a:ext uri="{FF2B5EF4-FFF2-40B4-BE49-F238E27FC236}">
                <a16:creationId xmlns:a16="http://schemas.microsoft.com/office/drawing/2014/main" id="{81C25AA6-8FAC-D10B-30D1-B2DEA30A4861}"/>
              </a:ext>
            </a:extLst>
          </p:cNvPr>
          <p:cNvCxnSpPr>
            <a:cxnSpLocks noChangeShapeType="1"/>
            <a:stCxn id="8" idx="5"/>
            <a:endCxn id="7" idx="3"/>
          </p:cNvCxnSpPr>
          <p:nvPr/>
        </p:nvCxnSpPr>
        <p:spPr bwMode="auto">
          <a:xfrm flipV="1">
            <a:off x="3490940" y="4506834"/>
            <a:ext cx="2299167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6" name="Oval 14">
            <a:extLst>
              <a:ext uri="{FF2B5EF4-FFF2-40B4-BE49-F238E27FC236}">
                <a16:creationId xmlns:a16="http://schemas.microsoft.com/office/drawing/2014/main" id="{BDEB726E-3156-DF99-BD6B-17C2952D6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4452" y="3682984"/>
            <a:ext cx="720005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H</a:t>
            </a:r>
          </a:p>
        </p:txBody>
      </p:sp>
      <p:sp>
        <p:nvSpPr>
          <p:cNvPr id="17" name="Oval 15">
            <a:extLst>
              <a:ext uri="{FF2B5EF4-FFF2-40B4-BE49-F238E27FC236}">
                <a16:creationId xmlns:a16="http://schemas.microsoft.com/office/drawing/2014/main" id="{46146AAA-F03A-91F2-9E17-154C883C6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0802" y="2271697"/>
            <a:ext cx="720005" cy="96519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D</a:t>
            </a:r>
          </a:p>
        </p:txBody>
      </p:sp>
      <p:sp>
        <p:nvSpPr>
          <p:cNvPr id="18" name="Oval 16">
            <a:extLst>
              <a:ext uri="{FF2B5EF4-FFF2-40B4-BE49-F238E27FC236}">
                <a16:creationId xmlns:a16="http://schemas.microsoft.com/office/drawing/2014/main" id="{D17EBA28-1E24-F44B-F3AA-7D4FDACDF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1702" y="2271697"/>
            <a:ext cx="720005" cy="96519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C</a:t>
            </a:r>
          </a:p>
        </p:txBody>
      </p:sp>
      <p:sp>
        <p:nvSpPr>
          <p:cNvPr id="19" name="Oval 17">
            <a:extLst>
              <a:ext uri="{FF2B5EF4-FFF2-40B4-BE49-F238E27FC236}">
                <a16:creationId xmlns:a16="http://schemas.microsoft.com/office/drawing/2014/main" id="{BA600FD9-80AA-5FC2-E7A5-60D180308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114" y="3682984"/>
            <a:ext cx="720008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G</a:t>
            </a:r>
          </a:p>
        </p:txBody>
      </p:sp>
      <p:cxnSp>
        <p:nvCxnSpPr>
          <p:cNvPr id="20" name="AutoShape 18">
            <a:extLst>
              <a:ext uri="{FF2B5EF4-FFF2-40B4-BE49-F238E27FC236}">
                <a16:creationId xmlns:a16="http://schemas.microsoft.com/office/drawing/2014/main" id="{65BA0770-BC2B-6C8D-88CF-A6B60BE925BA}"/>
              </a:ext>
            </a:extLst>
          </p:cNvPr>
          <p:cNvCxnSpPr>
            <a:cxnSpLocks noChangeShapeType="1"/>
            <a:stCxn id="18" idx="5"/>
            <a:endCxn id="16" idx="1"/>
          </p:cNvCxnSpPr>
          <p:nvPr/>
        </p:nvCxnSpPr>
        <p:spPr bwMode="auto">
          <a:xfrm>
            <a:off x="7996265" y="3095543"/>
            <a:ext cx="1173629" cy="7287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1" name="AutoShape 19">
            <a:extLst>
              <a:ext uri="{FF2B5EF4-FFF2-40B4-BE49-F238E27FC236}">
                <a16:creationId xmlns:a16="http://schemas.microsoft.com/office/drawing/2014/main" id="{2621FD4D-92CD-8111-0158-13C452741CDE}"/>
              </a:ext>
            </a:extLst>
          </p:cNvPr>
          <p:cNvCxnSpPr>
            <a:cxnSpLocks noChangeShapeType="1"/>
            <a:stCxn id="19" idx="6"/>
            <a:endCxn id="16" idx="2"/>
          </p:cNvCxnSpPr>
          <p:nvPr/>
        </p:nvCxnSpPr>
        <p:spPr bwMode="auto">
          <a:xfrm>
            <a:off x="8100122" y="4165584"/>
            <a:ext cx="96433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2" name="AutoShape 20">
            <a:extLst>
              <a:ext uri="{FF2B5EF4-FFF2-40B4-BE49-F238E27FC236}">
                <a16:creationId xmlns:a16="http://schemas.microsoft.com/office/drawing/2014/main" id="{90FFB7FB-1536-2B2E-7CD9-4A6BE0EA858C}"/>
              </a:ext>
            </a:extLst>
          </p:cNvPr>
          <p:cNvCxnSpPr>
            <a:cxnSpLocks noChangeShapeType="1"/>
            <a:stCxn id="18" idx="4"/>
            <a:endCxn id="19" idx="0"/>
          </p:cNvCxnSpPr>
          <p:nvPr/>
        </p:nvCxnSpPr>
        <p:spPr bwMode="auto">
          <a:xfrm flipH="1">
            <a:off x="7740118" y="3236893"/>
            <a:ext cx="1587" cy="4460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3" name="AutoShape 21">
            <a:extLst>
              <a:ext uri="{FF2B5EF4-FFF2-40B4-BE49-F238E27FC236}">
                <a16:creationId xmlns:a16="http://schemas.microsoft.com/office/drawing/2014/main" id="{EC6DA4F6-6DDA-5899-4F31-742CFD2A4EEE}"/>
              </a:ext>
            </a:extLst>
          </p:cNvPr>
          <p:cNvCxnSpPr>
            <a:cxnSpLocks noChangeShapeType="1"/>
            <a:stCxn id="18" idx="6"/>
            <a:endCxn id="17" idx="2"/>
          </p:cNvCxnSpPr>
          <p:nvPr/>
        </p:nvCxnSpPr>
        <p:spPr bwMode="auto">
          <a:xfrm>
            <a:off x="8101707" y="2754295"/>
            <a:ext cx="96909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4" name="AutoShape 22">
            <a:extLst>
              <a:ext uri="{FF2B5EF4-FFF2-40B4-BE49-F238E27FC236}">
                <a16:creationId xmlns:a16="http://schemas.microsoft.com/office/drawing/2014/main" id="{0D7066BA-08B8-B757-A7A5-EF0A880D5B73}"/>
              </a:ext>
            </a:extLst>
          </p:cNvPr>
          <p:cNvCxnSpPr>
            <a:cxnSpLocks noChangeShapeType="1"/>
            <a:stCxn id="7" idx="6"/>
            <a:endCxn id="19" idx="2"/>
          </p:cNvCxnSpPr>
          <p:nvPr/>
        </p:nvCxnSpPr>
        <p:spPr bwMode="auto">
          <a:xfrm>
            <a:off x="6404672" y="4165584"/>
            <a:ext cx="97544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5" name="Text Box 23">
            <a:extLst>
              <a:ext uri="{FF2B5EF4-FFF2-40B4-BE49-F238E27FC236}">
                <a16:creationId xmlns:a16="http://schemas.microsoft.com/office/drawing/2014/main" id="{B1385BF7-8645-8120-9D62-11BEF431D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510" y="6199514"/>
            <a:ext cx="6419938" cy="6482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>
              <a:spcBef>
                <a:spcPct val="50000"/>
              </a:spcBef>
            </a:pPr>
            <a:r>
              <a:rPr kumimoji="1" lang="en-US" altLang="en-US" sz="2400" b="1" dirty="0">
                <a:latin typeface="Courier New" panose="02070309020205020404" pitchFamily="49" charset="0"/>
              </a:rPr>
              <a:t> B,I</a:t>
            </a:r>
          </a:p>
        </p:txBody>
      </p:sp>
      <p:sp>
        <p:nvSpPr>
          <p:cNvPr id="26" name="Text Box 24">
            <a:extLst>
              <a:ext uri="{FF2B5EF4-FFF2-40B4-BE49-F238E27FC236}">
                <a16:creationId xmlns:a16="http://schemas.microsoft.com/office/drawing/2014/main" id="{849F3A0D-4BAE-9545-528F-E9123A028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7249" y="6864898"/>
            <a:ext cx="669215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FIFO Queue</a:t>
            </a:r>
          </a:p>
        </p:txBody>
      </p:sp>
      <p:sp>
        <p:nvSpPr>
          <p:cNvPr id="27" name="Text Box 25">
            <a:extLst>
              <a:ext uri="{FF2B5EF4-FFF2-40B4-BE49-F238E27FC236}">
                <a16:creationId xmlns:a16="http://schemas.microsoft.com/office/drawing/2014/main" id="{B5DF7306-F1FE-5027-E1C7-0E1CDA3F5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7802" y="1822434"/>
            <a:ext cx="890644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en-US" sz="2400" b="1">
                <a:solidFill>
                  <a:srgbClr val="006600"/>
                </a:solidFill>
                <a:latin typeface="Courier New" panose="02070309020205020404" pitchFamily="49" charset="0"/>
              </a:rPr>
              <a:t>-</a:t>
            </a:r>
          </a:p>
        </p:txBody>
      </p:sp>
      <p:sp>
        <p:nvSpPr>
          <p:cNvPr id="28" name="Text Box 26">
            <a:extLst>
              <a:ext uri="{FF2B5EF4-FFF2-40B4-BE49-F238E27FC236}">
                <a16:creationId xmlns:a16="http://schemas.microsoft.com/office/drawing/2014/main" id="{731A030E-51D3-9F93-1176-AD133F47B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202" y="6216633"/>
            <a:ext cx="1956087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front</a:t>
            </a:r>
          </a:p>
        </p:txBody>
      </p:sp>
      <p:sp>
        <p:nvSpPr>
          <p:cNvPr id="29" name="Text Box 27">
            <a:extLst>
              <a:ext uri="{FF2B5EF4-FFF2-40B4-BE49-F238E27FC236}">
                <a16:creationId xmlns:a16="http://schemas.microsoft.com/office/drawing/2014/main" id="{C58F30EE-1592-20E2-A4D0-08A481FB9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119" y="6199514"/>
            <a:ext cx="3907855" cy="5891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Finished with A</a:t>
            </a:r>
          </a:p>
        </p:txBody>
      </p:sp>
    </p:spTree>
    <p:extLst>
      <p:ext uri="{BB962C8B-B14F-4D97-AF65-F5344CB8AC3E}">
        <p14:creationId xmlns:p14="http://schemas.microsoft.com/office/powerpoint/2010/main" val="9438765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AutoShape 30">
            <a:extLst>
              <a:ext uri="{FF2B5EF4-FFF2-40B4-BE49-F238E27FC236}">
                <a16:creationId xmlns:a16="http://schemas.microsoft.com/office/drawing/2014/main" id="{059472BE-3451-6628-BCC9-0B57C77C0CD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43172" y="3011718"/>
            <a:ext cx="1587" cy="22272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1" name="AutoShape 26">
            <a:extLst>
              <a:ext uri="{FF2B5EF4-FFF2-40B4-BE49-F238E27FC236}">
                <a16:creationId xmlns:a16="http://schemas.microsoft.com/office/drawing/2014/main" id="{78A31555-FF6D-DD7C-6CF4-07669B33CFF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37309" y="2734072"/>
            <a:ext cx="2519363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" name="AutoShape 29">
            <a:extLst>
              <a:ext uri="{FF2B5EF4-FFF2-40B4-BE49-F238E27FC236}">
                <a16:creationId xmlns:a16="http://schemas.microsoft.com/office/drawing/2014/main" id="{0330AF9F-B02F-A84F-E956-435A88D8FF3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44668" y="2776537"/>
            <a:ext cx="0" cy="11096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2F8DEEC-895A-368B-1B91-37437CFE5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EX-</a:t>
            </a:r>
            <a:r>
              <a:rPr lang="ar-IQ" dirty="0"/>
              <a:t>1</a:t>
            </a:r>
            <a:r>
              <a:rPr lang="en-US" dirty="0"/>
              <a:t> Cont..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A9FDF7-825D-B7F0-1BB6-F295C545AC0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3B9917CC-8CC9-A7BC-1DB7-5D5ABD2F7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4789" y="2282809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EF897811-1547-5041-DE1B-3CDD12747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2282809"/>
            <a:ext cx="720008" cy="965200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7" name="Oval 5">
            <a:extLst>
              <a:ext uri="{FF2B5EF4-FFF2-40B4-BE49-F238E27FC236}">
                <a16:creationId xmlns:a16="http://schemas.microsoft.com/office/drawing/2014/main" id="{0394D1B5-C9E1-CD8E-8D7F-28C1FEFC4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3682984"/>
            <a:ext cx="720008" cy="965200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F</a:t>
            </a:r>
          </a:p>
        </p:txBody>
      </p:sp>
      <p:sp>
        <p:nvSpPr>
          <p:cNvPr id="8" name="Oval 6">
            <a:extLst>
              <a:ext uri="{FF2B5EF4-FFF2-40B4-BE49-F238E27FC236}">
                <a16:creationId xmlns:a16="http://schemas.microsoft.com/office/drawing/2014/main" id="{8547B45A-2C78-E9CC-E237-7E5FC1E5D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6377" y="4800584"/>
            <a:ext cx="720005" cy="965200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I</a:t>
            </a:r>
          </a:p>
        </p:txBody>
      </p:sp>
      <p:sp>
        <p:nvSpPr>
          <p:cNvPr id="9" name="Oval 7">
            <a:extLst>
              <a:ext uri="{FF2B5EF4-FFF2-40B4-BE49-F238E27FC236}">
                <a16:creationId xmlns:a16="http://schemas.microsoft.com/office/drawing/2014/main" id="{C844972B-1ABD-2BBB-A305-F9E9A308E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077" y="3682984"/>
            <a:ext cx="720005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E</a:t>
            </a:r>
          </a:p>
        </p:txBody>
      </p:sp>
      <p:cxnSp>
        <p:nvCxnSpPr>
          <p:cNvPr id="10" name="AutoShape 8">
            <a:extLst>
              <a:ext uri="{FF2B5EF4-FFF2-40B4-BE49-F238E27FC236}">
                <a16:creationId xmlns:a16="http://schemas.microsoft.com/office/drawing/2014/main" id="{0F067A06-1038-4BF3-14E5-674A6611C4B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69584" y="3158583"/>
            <a:ext cx="1587" cy="15525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AutoShape 9">
            <a:extLst>
              <a:ext uri="{FF2B5EF4-FFF2-40B4-BE49-F238E27FC236}">
                <a16:creationId xmlns:a16="http://schemas.microsoft.com/office/drawing/2014/main" id="{62F17939-E816-AA07-F495-1F36E4E55EBF}"/>
              </a:ext>
            </a:extLst>
          </p:cNvPr>
          <p:cNvCxnSpPr>
            <a:cxnSpLocks noChangeShapeType="1"/>
            <a:stCxn id="7" idx="0"/>
            <a:endCxn id="6" idx="4"/>
          </p:cNvCxnSpPr>
          <p:nvPr/>
        </p:nvCxnSpPr>
        <p:spPr bwMode="auto">
          <a:xfrm flipV="1">
            <a:off x="6044668" y="3248009"/>
            <a:ext cx="0" cy="4349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" name="AutoShape 10">
            <a:extLst>
              <a:ext uri="{FF2B5EF4-FFF2-40B4-BE49-F238E27FC236}">
                <a16:creationId xmlns:a16="http://schemas.microsoft.com/office/drawing/2014/main" id="{90CCCEB2-BA63-FAE7-C623-9A5A9AC30561}"/>
              </a:ext>
            </a:extLst>
          </p:cNvPr>
          <p:cNvCxnSpPr>
            <a:cxnSpLocks noChangeShapeType="1"/>
            <a:stCxn id="9" idx="6"/>
            <a:endCxn id="7" idx="2"/>
          </p:cNvCxnSpPr>
          <p:nvPr/>
        </p:nvCxnSpPr>
        <p:spPr bwMode="auto">
          <a:xfrm>
            <a:off x="4879082" y="4165584"/>
            <a:ext cx="80558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3" name="AutoShape 11">
            <a:extLst>
              <a:ext uri="{FF2B5EF4-FFF2-40B4-BE49-F238E27FC236}">
                <a16:creationId xmlns:a16="http://schemas.microsoft.com/office/drawing/2014/main" id="{90A564FE-C565-EDCE-D601-DB4415B543C2}"/>
              </a:ext>
            </a:extLst>
          </p:cNvPr>
          <p:cNvCxnSpPr>
            <a:cxnSpLocks noChangeShapeType="1"/>
            <a:stCxn id="8" idx="7"/>
            <a:endCxn id="9" idx="3"/>
          </p:cNvCxnSpPr>
          <p:nvPr/>
        </p:nvCxnSpPr>
        <p:spPr bwMode="auto">
          <a:xfrm flipV="1">
            <a:off x="3490940" y="4506834"/>
            <a:ext cx="773579" cy="4351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" name="AutoShape 12">
            <a:extLst>
              <a:ext uri="{FF2B5EF4-FFF2-40B4-BE49-F238E27FC236}">
                <a16:creationId xmlns:a16="http://schemas.microsoft.com/office/drawing/2014/main" id="{732D8820-87A9-58B9-E9F3-931D7626145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67483" y="2765409"/>
            <a:ext cx="208986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5" name="AutoShape 13">
            <a:extLst>
              <a:ext uri="{FF2B5EF4-FFF2-40B4-BE49-F238E27FC236}">
                <a16:creationId xmlns:a16="http://schemas.microsoft.com/office/drawing/2014/main" id="{81C25AA6-8FAC-D10B-30D1-B2DEA30A4861}"/>
              </a:ext>
            </a:extLst>
          </p:cNvPr>
          <p:cNvCxnSpPr>
            <a:cxnSpLocks noChangeShapeType="1"/>
            <a:stCxn id="8" idx="5"/>
            <a:endCxn id="7" idx="3"/>
          </p:cNvCxnSpPr>
          <p:nvPr/>
        </p:nvCxnSpPr>
        <p:spPr bwMode="auto">
          <a:xfrm flipV="1">
            <a:off x="3490940" y="4506834"/>
            <a:ext cx="2299167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6" name="Oval 14">
            <a:extLst>
              <a:ext uri="{FF2B5EF4-FFF2-40B4-BE49-F238E27FC236}">
                <a16:creationId xmlns:a16="http://schemas.microsoft.com/office/drawing/2014/main" id="{BDEB726E-3156-DF99-BD6B-17C2952D6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4452" y="3682984"/>
            <a:ext cx="720005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H</a:t>
            </a:r>
          </a:p>
        </p:txBody>
      </p:sp>
      <p:sp>
        <p:nvSpPr>
          <p:cNvPr id="17" name="Oval 15">
            <a:extLst>
              <a:ext uri="{FF2B5EF4-FFF2-40B4-BE49-F238E27FC236}">
                <a16:creationId xmlns:a16="http://schemas.microsoft.com/office/drawing/2014/main" id="{46146AAA-F03A-91F2-9E17-154C883C6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0802" y="2271697"/>
            <a:ext cx="720005" cy="96519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D</a:t>
            </a:r>
          </a:p>
        </p:txBody>
      </p:sp>
      <p:sp>
        <p:nvSpPr>
          <p:cNvPr id="18" name="Oval 16">
            <a:extLst>
              <a:ext uri="{FF2B5EF4-FFF2-40B4-BE49-F238E27FC236}">
                <a16:creationId xmlns:a16="http://schemas.microsoft.com/office/drawing/2014/main" id="{D17EBA28-1E24-F44B-F3AA-7D4FDACDF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1702" y="2271697"/>
            <a:ext cx="720005" cy="96519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C</a:t>
            </a:r>
          </a:p>
        </p:txBody>
      </p:sp>
      <p:sp>
        <p:nvSpPr>
          <p:cNvPr id="19" name="Oval 17">
            <a:extLst>
              <a:ext uri="{FF2B5EF4-FFF2-40B4-BE49-F238E27FC236}">
                <a16:creationId xmlns:a16="http://schemas.microsoft.com/office/drawing/2014/main" id="{BA600FD9-80AA-5FC2-E7A5-60D180308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114" y="3682984"/>
            <a:ext cx="720008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G</a:t>
            </a:r>
          </a:p>
        </p:txBody>
      </p:sp>
      <p:cxnSp>
        <p:nvCxnSpPr>
          <p:cNvPr id="20" name="AutoShape 18">
            <a:extLst>
              <a:ext uri="{FF2B5EF4-FFF2-40B4-BE49-F238E27FC236}">
                <a16:creationId xmlns:a16="http://schemas.microsoft.com/office/drawing/2014/main" id="{65BA0770-BC2B-6C8D-88CF-A6B60BE925BA}"/>
              </a:ext>
            </a:extLst>
          </p:cNvPr>
          <p:cNvCxnSpPr>
            <a:cxnSpLocks noChangeShapeType="1"/>
            <a:stCxn id="18" idx="5"/>
            <a:endCxn id="16" idx="1"/>
          </p:cNvCxnSpPr>
          <p:nvPr/>
        </p:nvCxnSpPr>
        <p:spPr bwMode="auto">
          <a:xfrm>
            <a:off x="7996265" y="3095543"/>
            <a:ext cx="1173629" cy="7287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1" name="AutoShape 19">
            <a:extLst>
              <a:ext uri="{FF2B5EF4-FFF2-40B4-BE49-F238E27FC236}">
                <a16:creationId xmlns:a16="http://schemas.microsoft.com/office/drawing/2014/main" id="{2621FD4D-92CD-8111-0158-13C452741CDE}"/>
              </a:ext>
            </a:extLst>
          </p:cNvPr>
          <p:cNvCxnSpPr>
            <a:cxnSpLocks noChangeShapeType="1"/>
            <a:stCxn id="19" idx="6"/>
            <a:endCxn id="16" idx="2"/>
          </p:cNvCxnSpPr>
          <p:nvPr/>
        </p:nvCxnSpPr>
        <p:spPr bwMode="auto">
          <a:xfrm>
            <a:off x="8100122" y="4165584"/>
            <a:ext cx="96433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2" name="AutoShape 20">
            <a:extLst>
              <a:ext uri="{FF2B5EF4-FFF2-40B4-BE49-F238E27FC236}">
                <a16:creationId xmlns:a16="http://schemas.microsoft.com/office/drawing/2014/main" id="{90FFB7FB-1536-2B2E-7CD9-4A6BE0EA858C}"/>
              </a:ext>
            </a:extLst>
          </p:cNvPr>
          <p:cNvCxnSpPr>
            <a:cxnSpLocks noChangeShapeType="1"/>
            <a:stCxn id="18" idx="4"/>
            <a:endCxn id="19" idx="0"/>
          </p:cNvCxnSpPr>
          <p:nvPr/>
        </p:nvCxnSpPr>
        <p:spPr bwMode="auto">
          <a:xfrm flipH="1">
            <a:off x="7740118" y="3236893"/>
            <a:ext cx="1587" cy="4460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3" name="AutoShape 21">
            <a:extLst>
              <a:ext uri="{FF2B5EF4-FFF2-40B4-BE49-F238E27FC236}">
                <a16:creationId xmlns:a16="http://schemas.microsoft.com/office/drawing/2014/main" id="{EC6DA4F6-6DDA-5899-4F31-742CFD2A4EEE}"/>
              </a:ext>
            </a:extLst>
          </p:cNvPr>
          <p:cNvCxnSpPr>
            <a:cxnSpLocks noChangeShapeType="1"/>
            <a:stCxn id="18" idx="6"/>
            <a:endCxn id="17" idx="2"/>
          </p:cNvCxnSpPr>
          <p:nvPr/>
        </p:nvCxnSpPr>
        <p:spPr bwMode="auto">
          <a:xfrm>
            <a:off x="8101707" y="2754295"/>
            <a:ext cx="96909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4" name="AutoShape 22">
            <a:extLst>
              <a:ext uri="{FF2B5EF4-FFF2-40B4-BE49-F238E27FC236}">
                <a16:creationId xmlns:a16="http://schemas.microsoft.com/office/drawing/2014/main" id="{0D7066BA-08B8-B757-A7A5-EF0A880D5B73}"/>
              </a:ext>
            </a:extLst>
          </p:cNvPr>
          <p:cNvCxnSpPr>
            <a:cxnSpLocks noChangeShapeType="1"/>
            <a:stCxn id="7" idx="6"/>
            <a:endCxn id="19" idx="2"/>
          </p:cNvCxnSpPr>
          <p:nvPr/>
        </p:nvCxnSpPr>
        <p:spPr bwMode="auto">
          <a:xfrm>
            <a:off x="6404672" y="4165584"/>
            <a:ext cx="97544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5" name="Text Box 23">
            <a:extLst>
              <a:ext uri="{FF2B5EF4-FFF2-40B4-BE49-F238E27FC236}">
                <a16:creationId xmlns:a16="http://schemas.microsoft.com/office/drawing/2014/main" id="{B1385BF7-8645-8120-9D62-11BEF431D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510" y="6199514"/>
            <a:ext cx="6419938" cy="6482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>
              <a:spcBef>
                <a:spcPct val="50000"/>
              </a:spcBef>
            </a:pPr>
            <a:r>
              <a:rPr kumimoji="1" lang="en-US" altLang="en-US" sz="2400" b="1" dirty="0">
                <a:latin typeface="Courier New" panose="02070309020205020404" pitchFamily="49" charset="0"/>
              </a:rPr>
              <a:t>I,F</a:t>
            </a:r>
          </a:p>
        </p:txBody>
      </p:sp>
      <p:sp>
        <p:nvSpPr>
          <p:cNvPr id="26" name="Text Box 24">
            <a:extLst>
              <a:ext uri="{FF2B5EF4-FFF2-40B4-BE49-F238E27FC236}">
                <a16:creationId xmlns:a16="http://schemas.microsoft.com/office/drawing/2014/main" id="{849F3A0D-4BAE-9545-528F-E9123A028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7249" y="6864898"/>
            <a:ext cx="669215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FIFO Queue</a:t>
            </a:r>
          </a:p>
        </p:txBody>
      </p:sp>
      <p:sp>
        <p:nvSpPr>
          <p:cNvPr id="27" name="Text Box 25">
            <a:extLst>
              <a:ext uri="{FF2B5EF4-FFF2-40B4-BE49-F238E27FC236}">
                <a16:creationId xmlns:a16="http://schemas.microsoft.com/office/drawing/2014/main" id="{B5DF7306-F1FE-5027-E1C7-0E1CDA3F5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7802" y="1822434"/>
            <a:ext cx="890644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en-US" sz="2400" b="1">
                <a:solidFill>
                  <a:srgbClr val="006600"/>
                </a:solidFill>
                <a:latin typeface="Courier New" panose="02070309020205020404" pitchFamily="49" charset="0"/>
              </a:rPr>
              <a:t>-</a:t>
            </a:r>
          </a:p>
        </p:txBody>
      </p:sp>
      <p:sp>
        <p:nvSpPr>
          <p:cNvPr id="28" name="Text Box 26">
            <a:extLst>
              <a:ext uri="{FF2B5EF4-FFF2-40B4-BE49-F238E27FC236}">
                <a16:creationId xmlns:a16="http://schemas.microsoft.com/office/drawing/2014/main" id="{731A030E-51D3-9F93-1176-AD133F47B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202" y="6216633"/>
            <a:ext cx="1956087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front</a:t>
            </a:r>
          </a:p>
        </p:txBody>
      </p:sp>
      <p:sp>
        <p:nvSpPr>
          <p:cNvPr id="29" name="Text Box 27">
            <a:extLst>
              <a:ext uri="{FF2B5EF4-FFF2-40B4-BE49-F238E27FC236}">
                <a16:creationId xmlns:a16="http://schemas.microsoft.com/office/drawing/2014/main" id="{C58F30EE-1592-20E2-A4D0-08A481FB9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119" y="6199514"/>
            <a:ext cx="3907855" cy="5891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dequeue next vertex B</a:t>
            </a:r>
          </a:p>
        </p:txBody>
      </p:sp>
    </p:spTree>
    <p:extLst>
      <p:ext uri="{BB962C8B-B14F-4D97-AF65-F5344CB8AC3E}">
        <p14:creationId xmlns:p14="http://schemas.microsoft.com/office/powerpoint/2010/main" val="41759727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AutoShape 8">
            <a:extLst>
              <a:ext uri="{FF2B5EF4-FFF2-40B4-BE49-F238E27FC236}">
                <a16:creationId xmlns:a16="http://schemas.microsoft.com/office/drawing/2014/main" id="{0F067A06-1038-4BF3-14E5-674A6611C4B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69584" y="3158583"/>
            <a:ext cx="1587" cy="15525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0" name="AutoShape 30">
            <a:extLst>
              <a:ext uri="{FF2B5EF4-FFF2-40B4-BE49-F238E27FC236}">
                <a16:creationId xmlns:a16="http://schemas.microsoft.com/office/drawing/2014/main" id="{059472BE-3451-6628-BCC9-0B57C77C0CD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43172" y="3011718"/>
            <a:ext cx="1587" cy="22272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1" name="AutoShape 26">
            <a:extLst>
              <a:ext uri="{FF2B5EF4-FFF2-40B4-BE49-F238E27FC236}">
                <a16:creationId xmlns:a16="http://schemas.microsoft.com/office/drawing/2014/main" id="{78A31555-FF6D-DD7C-6CF4-07669B33CFF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37309" y="2734072"/>
            <a:ext cx="2519363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" name="AutoShape 29">
            <a:extLst>
              <a:ext uri="{FF2B5EF4-FFF2-40B4-BE49-F238E27FC236}">
                <a16:creationId xmlns:a16="http://schemas.microsoft.com/office/drawing/2014/main" id="{0330AF9F-B02F-A84F-E956-435A88D8FF3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44668" y="2776537"/>
            <a:ext cx="0" cy="11096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2F8DEEC-895A-368B-1B91-37437CFE5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EX-</a:t>
            </a:r>
            <a:r>
              <a:rPr lang="ar-IQ" dirty="0"/>
              <a:t>1</a:t>
            </a:r>
            <a:r>
              <a:rPr lang="en-US" dirty="0"/>
              <a:t> Cont..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A9FDF7-825D-B7F0-1BB6-F295C545AC0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3B9917CC-8CC9-A7BC-1DB7-5D5ABD2F7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4789" y="2282809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EF897811-1547-5041-DE1B-3CDD12747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2282809"/>
            <a:ext cx="720008" cy="965200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7" name="Oval 5">
            <a:extLst>
              <a:ext uri="{FF2B5EF4-FFF2-40B4-BE49-F238E27FC236}">
                <a16:creationId xmlns:a16="http://schemas.microsoft.com/office/drawing/2014/main" id="{0394D1B5-C9E1-CD8E-8D7F-28C1FEFC4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3682984"/>
            <a:ext cx="720008" cy="965200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F</a:t>
            </a:r>
          </a:p>
        </p:txBody>
      </p:sp>
      <p:sp>
        <p:nvSpPr>
          <p:cNvPr id="8" name="Oval 6">
            <a:extLst>
              <a:ext uri="{FF2B5EF4-FFF2-40B4-BE49-F238E27FC236}">
                <a16:creationId xmlns:a16="http://schemas.microsoft.com/office/drawing/2014/main" id="{8547B45A-2C78-E9CC-E237-7E5FC1E5D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6377" y="4800584"/>
            <a:ext cx="720005" cy="965200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I</a:t>
            </a:r>
          </a:p>
        </p:txBody>
      </p:sp>
      <p:sp>
        <p:nvSpPr>
          <p:cNvPr id="9" name="Oval 7">
            <a:extLst>
              <a:ext uri="{FF2B5EF4-FFF2-40B4-BE49-F238E27FC236}">
                <a16:creationId xmlns:a16="http://schemas.microsoft.com/office/drawing/2014/main" id="{C844972B-1ABD-2BBB-A305-F9E9A308E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077" y="3682984"/>
            <a:ext cx="720005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E</a:t>
            </a:r>
          </a:p>
        </p:txBody>
      </p:sp>
      <p:cxnSp>
        <p:nvCxnSpPr>
          <p:cNvPr id="11" name="AutoShape 9">
            <a:extLst>
              <a:ext uri="{FF2B5EF4-FFF2-40B4-BE49-F238E27FC236}">
                <a16:creationId xmlns:a16="http://schemas.microsoft.com/office/drawing/2014/main" id="{62F17939-E816-AA07-F495-1F36E4E55EBF}"/>
              </a:ext>
            </a:extLst>
          </p:cNvPr>
          <p:cNvCxnSpPr>
            <a:cxnSpLocks noChangeShapeType="1"/>
            <a:stCxn id="7" idx="0"/>
            <a:endCxn id="6" idx="4"/>
          </p:cNvCxnSpPr>
          <p:nvPr/>
        </p:nvCxnSpPr>
        <p:spPr bwMode="auto">
          <a:xfrm flipV="1">
            <a:off x="6044668" y="3248009"/>
            <a:ext cx="0" cy="4349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" name="AutoShape 10">
            <a:extLst>
              <a:ext uri="{FF2B5EF4-FFF2-40B4-BE49-F238E27FC236}">
                <a16:creationId xmlns:a16="http://schemas.microsoft.com/office/drawing/2014/main" id="{90CCCEB2-BA63-FAE7-C623-9A5A9AC30561}"/>
              </a:ext>
            </a:extLst>
          </p:cNvPr>
          <p:cNvCxnSpPr>
            <a:cxnSpLocks noChangeShapeType="1"/>
            <a:stCxn id="9" idx="6"/>
            <a:endCxn id="7" idx="2"/>
          </p:cNvCxnSpPr>
          <p:nvPr/>
        </p:nvCxnSpPr>
        <p:spPr bwMode="auto">
          <a:xfrm>
            <a:off x="4879082" y="4165584"/>
            <a:ext cx="80558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3" name="AutoShape 11">
            <a:extLst>
              <a:ext uri="{FF2B5EF4-FFF2-40B4-BE49-F238E27FC236}">
                <a16:creationId xmlns:a16="http://schemas.microsoft.com/office/drawing/2014/main" id="{90A564FE-C565-EDCE-D601-DB4415B543C2}"/>
              </a:ext>
            </a:extLst>
          </p:cNvPr>
          <p:cNvCxnSpPr>
            <a:cxnSpLocks noChangeShapeType="1"/>
            <a:stCxn id="8" idx="7"/>
            <a:endCxn id="9" idx="3"/>
          </p:cNvCxnSpPr>
          <p:nvPr/>
        </p:nvCxnSpPr>
        <p:spPr bwMode="auto">
          <a:xfrm flipV="1">
            <a:off x="3490940" y="4506834"/>
            <a:ext cx="773579" cy="4351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" name="AutoShape 12">
            <a:extLst>
              <a:ext uri="{FF2B5EF4-FFF2-40B4-BE49-F238E27FC236}">
                <a16:creationId xmlns:a16="http://schemas.microsoft.com/office/drawing/2014/main" id="{732D8820-87A9-58B9-E9F3-931D7626145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67483" y="2765409"/>
            <a:ext cx="208986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5" name="AutoShape 13">
            <a:extLst>
              <a:ext uri="{FF2B5EF4-FFF2-40B4-BE49-F238E27FC236}">
                <a16:creationId xmlns:a16="http://schemas.microsoft.com/office/drawing/2014/main" id="{81C25AA6-8FAC-D10B-30D1-B2DEA30A4861}"/>
              </a:ext>
            </a:extLst>
          </p:cNvPr>
          <p:cNvCxnSpPr>
            <a:cxnSpLocks noChangeShapeType="1"/>
            <a:stCxn id="8" idx="5"/>
            <a:endCxn id="7" idx="3"/>
          </p:cNvCxnSpPr>
          <p:nvPr/>
        </p:nvCxnSpPr>
        <p:spPr bwMode="auto">
          <a:xfrm flipV="1">
            <a:off x="3490940" y="4506834"/>
            <a:ext cx="2299167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6" name="Oval 14">
            <a:extLst>
              <a:ext uri="{FF2B5EF4-FFF2-40B4-BE49-F238E27FC236}">
                <a16:creationId xmlns:a16="http://schemas.microsoft.com/office/drawing/2014/main" id="{BDEB726E-3156-DF99-BD6B-17C2952D6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4452" y="3682984"/>
            <a:ext cx="720005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H</a:t>
            </a:r>
          </a:p>
        </p:txBody>
      </p:sp>
      <p:sp>
        <p:nvSpPr>
          <p:cNvPr id="17" name="Oval 15">
            <a:extLst>
              <a:ext uri="{FF2B5EF4-FFF2-40B4-BE49-F238E27FC236}">
                <a16:creationId xmlns:a16="http://schemas.microsoft.com/office/drawing/2014/main" id="{46146AAA-F03A-91F2-9E17-154C883C6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0802" y="2271697"/>
            <a:ext cx="720005" cy="96519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D</a:t>
            </a:r>
          </a:p>
        </p:txBody>
      </p:sp>
      <p:sp>
        <p:nvSpPr>
          <p:cNvPr id="18" name="Oval 16">
            <a:extLst>
              <a:ext uri="{FF2B5EF4-FFF2-40B4-BE49-F238E27FC236}">
                <a16:creationId xmlns:a16="http://schemas.microsoft.com/office/drawing/2014/main" id="{D17EBA28-1E24-F44B-F3AA-7D4FDACDF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1702" y="2271697"/>
            <a:ext cx="720005" cy="96519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C</a:t>
            </a:r>
          </a:p>
        </p:txBody>
      </p:sp>
      <p:sp>
        <p:nvSpPr>
          <p:cNvPr id="19" name="Oval 17">
            <a:extLst>
              <a:ext uri="{FF2B5EF4-FFF2-40B4-BE49-F238E27FC236}">
                <a16:creationId xmlns:a16="http://schemas.microsoft.com/office/drawing/2014/main" id="{BA600FD9-80AA-5FC2-E7A5-60D180308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114" y="3682984"/>
            <a:ext cx="720008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G</a:t>
            </a:r>
          </a:p>
        </p:txBody>
      </p:sp>
      <p:cxnSp>
        <p:nvCxnSpPr>
          <p:cNvPr id="20" name="AutoShape 18">
            <a:extLst>
              <a:ext uri="{FF2B5EF4-FFF2-40B4-BE49-F238E27FC236}">
                <a16:creationId xmlns:a16="http://schemas.microsoft.com/office/drawing/2014/main" id="{65BA0770-BC2B-6C8D-88CF-A6B60BE925BA}"/>
              </a:ext>
            </a:extLst>
          </p:cNvPr>
          <p:cNvCxnSpPr>
            <a:cxnSpLocks noChangeShapeType="1"/>
            <a:stCxn id="18" idx="5"/>
            <a:endCxn id="16" idx="1"/>
          </p:cNvCxnSpPr>
          <p:nvPr/>
        </p:nvCxnSpPr>
        <p:spPr bwMode="auto">
          <a:xfrm>
            <a:off x="7996265" y="3095543"/>
            <a:ext cx="1173629" cy="7287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1" name="AutoShape 19">
            <a:extLst>
              <a:ext uri="{FF2B5EF4-FFF2-40B4-BE49-F238E27FC236}">
                <a16:creationId xmlns:a16="http://schemas.microsoft.com/office/drawing/2014/main" id="{2621FD4D-92CD-8111-0158-13C452741CDE}"/>
              </a:ext>
            </a:extLst>
          </p:cNvPr>
          <p:cNvCxnSpPr>
            <a:cxnSpLocks noChangeShapeType="1"/>
            <a:stCxn id="19" idx="6"/>
            <a:endCxn id="16" idx="2"/>
          </p:cNvCxnSpPr>
          <p:nvPr/>
        </p:nvCxnSpPr>
        <p:spPr bwMode="auto">
          <a:xfrm>
            <a:off x="8100122" y="4165584"/>
            <a:ext cx="96433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2" name="AutoShape 20">
            <a:extLst>
              <a:ext uri="{FF2B5EF4-FFF2-40B4-BE49-F238E27FC236}">
                <a16:creationId xmlns:a16="http://schemas.microsoft.com/office/drawing/2014/main" id="{90FFB7FB-1536-2B2E-7CD9-4A6BE0EA858C}"/>
              </a:ext>
            </a:extLst>
          </p:cNvPr>
          <p:cNvCxnSpPr>
            <a:cxnSpLocks noChangeShapeType="1"/>
            <a:stCxn id="18" idx="4"/>
            <a:endCxn id="19" idx="0"/>
          </p:cNvCxnSpPr>
          <p:nvPr/>
        </p:nvCxnSpPr>
        <p:spPr bwMode="auto">
          <a:xfrm flipH="1">
            <a:off x="7740118" y="3236893"/>
            <a:ext cx="1587" cy="4460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3" name="AutoShape 21">
            <a:extLst>
              <a:ext uri="{FF2B5EF4-FFF2-40B4-BE49-F238E27FC236}">
                <a16:creationId xmlns:a16="http://schemas.microsoft.com/office/drawing/2014/main" id="{EC6DA4F6-6DDA-5899-4F31-742CFD2A4EEE}"/>
              </a:ext>
            </a:extLst>
          </p:cNvPr>
          <p:cNvCxnSpPr>
            <a:cxnSpLocks noChangeShapeType="1"/>
            <a:stCxn id="18" idx="6"/>
            <a:endCxn id="17" idx="2"/>
          </p:cNvCxnSpPr>
          <p:nvPr/>
        </p:nvCxnSpPr>
        <p:spPr bwMode="auto">
          <a:xfrm>
            <a:off x="8101707" y="2754295"/>
            <a:ext cx="96909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4" name="AutoShape 22">
            <a:extLst>
              <a:ext uri="{FF2B5EF4-FFF2-40B4-BE49-F238E27FC236}">
                <a16:creationId xmlns:a16="http://schemas.microsoft.com/office/drawing/2014/main" id="{0D7066BA-08B8-B757-A7A5-EF0A880D5B73}"/>
              </a:ext>
            </a:extLst>
          </p:cNvPr>
          <p:cNvCxnSpPr>
            <a:cxnSpLocks noChangeShapeType="1"/>
            <a:stCxn id="7" idx="6"/>
            <a:endCxn id="19" idx="2"/>
          </p:cNvCxnSpPr>
          <p:nvPr/>
        </p:nvCxnSpPr>
        <p:spPr bwMode="auto">
          <a:xfrm>
            <a:off x="6404672" y="4165584"/>
            <a:ext cx="97544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5" name="Text Box 23">
            <a:extLst>
              <a:ext uri="{FF2B5EF4-FFF2-40B4-BE49-F238E27FC236}">
                <a16:creationId xmlns:a16="http://schemas.microsoft.com/office/drawing/2014/main" id="{B1385BF7-8645-8120-9D62-11BEF431D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510" y="6199514"/>
            <a:ext cx="6419938" cy="6482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>
              <a:spcBef>
                <a:spcPct val="50000"/>
              </a:spcBef>
            </a:pPr>
            <a:r>
              <a:rPr kumimoji="1" lang="en-US" altLang="en-US" sz="2400" b="1" dirty="0">
                <a:latin typeface="Courier New" panose="02070309020205020404" pitchFamily="49" charset="0"/>
              </a:rPr>
              <a:t>I,F</a:t>
            </a:r>
          </a:p>
        </p:txBody>
      </p:sp>
      <p:sp>
        <p:nvSpPr>
          <p:cNvPr id="26" name="Text Box 24">
            <a:extLst>
              <a:ext uri="{FF2B5EF4-FFF2-40B4-BE49-F238E27FC236}">
                <a16:creationId xmlns:a16="http://schemas.microsoft.com/office/drawing/2014/main" id="{849F3A0D-4BAE-9545-528F-E9123A028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7249" y="6864898"/>
            <a:ext cx="669215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FIFO Queue</a:t>
            </a:r>
          </a:p>
        </p:txBody>
      </p:sp>
      <p:sp>
        <p:nvSpPr>
          <p:cNvPr id="27" name="Text Box 25">
            <a:extLst>
              <a:ext uri="{FF2B5EF4-FFF2-40B4-BE49-F238E27FC236}">
                <a16:creationId xmlns:a16="http://schemas.microsoft.com/office/drawing/2014/main" id="{B5DF7306-F1FE-5027-E1C7-0E1CDA3F5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7802" y="1822434"/>
            <a:ext cx="890644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en-US" sz="2400" b="1">
                <a:solidFill>
                  <a:srgbClr val="006600"/>
                </a:solidFill>
                <a:latin typeface="Courier New" panose="02070309020205020404" pitchFamily="49" charset="0"/>
              </a:rPr>
              <a:t>-</a:t>
            </a:r>
          </a:p>
        </p:txBody>
      </p:sp>
      <p:sp>
        <p:nvSpPr>
          <p:cNvPr id="28" name="Text Box 26">
            <a:extLst>
              <a:ext uri="{FF2B5EF4-FFF2-40B4-BE49-F238E27FC236}">
                <a16:creationId xmlns:a16="http://schemas.microsoft.com/office/drawing/2014/main" id="{731A030E-51D3-9F93-1176-AD133F47B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202" y="6216633"/>
            <a:ext cx="1956087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front</a:t>
            </a:r>
          </a:p>
        </p:txBody>
      </p:sp>
      <p:sp>
        <p:nvSpPr>
          <p:cNvPr id="29" name="Text Box 27">
            <a:extLst>
              <a:ext uri="{FF2B5EF4-FFF2-40B4-BE49-F238E27FC236}">
                <a16:creationId xmlns:a16="http://schemas.microsoft.com/office/drawing/2014/main" id="{C58F30EE-1592-20E2-A4D0-08A481FB9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119" y="6199514"/>
            <a:ext cx="3907855" cy="5891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A already discovered</a:t>
            </a:r>
          </a:p>
        </p:txBody>
      </p:sp>
    </p:spTree>
    <p:extLst>
      <p:ext uri="{BB962C8B-B14F-4D97-AF65-F5344CB8AC3E}">
        <p14:creationId xmlns:p14="http://schemas.microsoft.com/office/powerpoint/2010/main" val="36068272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AutoShape 11">
            <a:extLst>
              <a:ext uri="{FF2B5EF4-FFF2-40B4-BE49-F238E27FC236}">
                <a16:creationId xmlns:a16="http://schemas.microsoft.com/office/drawing/2014/main" id="{90A564FE-C565-EDCE-D601-DB4415B543C2}"/>
              </a:ext>
            </a:extLst>
          </p:cNvPr>
          <p:cNvCxnSpPr>
            <a:cxnSpLocks noChangeShapeType="1"/>
            <a:stCxn id="8" idx="7"/>
            <a:endCxn id="9" idx="3"/>
          </p:cNvCxnSpPr>
          <p:nvPr/>
        </p:nvCxnSpPr>
        <p:spPr bwMode="auto">
          <a:xfrm flipV="1">
            <a:off x="3490940" y="4506834"/>
            <a:ext cx="773579" cy="4351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0" name="AutoShape 30">
            <a:extLst>
              <a:ext uri="{FF2B5EF4-FFF2-40B4-BE49-F238E27FC236}">
                <a16:creationId xmlns:a16="http://schemas.microsoft.com/office/drawing/2014/main" id="{059472BE-3451-6628-BCC9-0B57C77C0CD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43172" y="3011718"/>
            <a:ext cx="1587" cy="22272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1" name="AutoShape 26">
            <a:extLst>
              <a:ext uri="{FF2B5EF4-FFF2-40B4-BE49-F238E27FC236}">
                <a16:creationId xmlns:a16="http://schemas.microsoft.com/office/drawing/2014/main" id="{78A31555-FF6D-DD7C-6CF4-07669B33CFF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37309" y="2734072"/>
            <a:ext cx="2519363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" name="AutoShape 29">
            <a:extLst>
              <a:ext uri="{FF2B5EF4-FFF2-40B4-BE49-F238E27FC236}">
                <a16:creationId xmlns:a16="http://schemas.microsoft.com/office/drawing/2014/main" id="{0330AF9F-B02F-A84F-E956-435A88D8FF3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44668" y="2776537"/>
            <a:ext cx="0" cy="11096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2F8DEEC-895A-368B-1B91-37437CFE5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EX-</a:t>
            </a:r>
            <a:r>
              <a:rPr lang="ar-IQ" dirty="0"/>
              <a:t>1</a:t>
            </a:r>
            <a:r>
              <a:rPr lang="en-US" dirty="0"/>
              <a:t> Cont..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A9FDF7-825D-B7F0-1BB6-F295C545AC0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3B9917CC-8CC9-A7BC-1DB7-5D5ABD2F7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4789" y="2282809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EF897811-1547-5041-DE1B-3CDD12747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2282809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7" name="Oval 5">
            <a:extLst>
              <a:ext uri="{FF2B5EF4-FFF2-40B4-BE49-F238E27FC236}">
                <a16:creationId xmlns:a16="http://schemas.microsoft.com/office/drawing/2014/main" id="{0394D1B5-C9E1-CD8E-8D7F-28C1FEFC4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3682984"/>
            <a:ext cx="720008" cy="965200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F</a:t>
            </a:r>
          </a:p>
        </p:txBody>
      </p:sp>
      <p:sp>
        <p:nvSpPr>
          <p:cNvPr id="8" name="Oval 6">
            <a:extLst>
              <a:ext uri="{FF2B5EF4-FFF2-40B4-BE49-F238E27FC236}">
                <a16:creationId xmlns:a16="http://schemas.microsoft.com/office/drawing/2014/main" id="{8547B45A-2C78-E9CC-E237-7E5FC1E5D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6377" y="4800584"/>
            <a:ext cx="720005" cy="965200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9" name="Oval 7">
            <a:extLst>
              <a:ext uri="{FF2B5EF4-FFF2-40B4-BE49-F238E27FC236}">
                <a16:creationId xmlns:a16="http://schemas.microsoft.com/office/drawing/2014/main" id="{C844972B-1ABD-2BBB-A305-F9E9A308E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077" y="3682984"/>
            <a:ext cx="720005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E</a:t>
            </a:r>
          </a:p>
        </p:txBody>
      </p:sp>
      <p:cxnSp>
        <p:nvCxnSpPr>
          <p:cNvPr id="10" name="AutoShape 8">
            <a:extLst>
              <a:ext uri="{FF2B5EF4-FFF2-40B4-BE49-F238E27FC236}">
                <a16:creationId xmlns:a16="http://schemas.microsoft.com/office/drawing/2014/main" id="{0F067A06-1038-4BF3-14E5-674A6611C4B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69584" y="3158583"/>
            <a:ext cx="1587" cy="15525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AutoShape 9">
            <a:extLst>
              <a:ext uri="{FF2B5EF4-FFF2-40B4-BE49-F238E27FC236}">
                <a16:creationId xmlns:a16="http://schemas.microsoft.com/office/drawing/2014/main" id="{62F17939-E816-AA07-F495-1F36E4E55EBF}"/>
              </a:ext>
            </a:extLst>
          </p:cNvPr>
          <p:cNvCxnSpPr>
            <a:cxnSpLocks noChangeShapeType="1"/>
            <a:stCxn id="7" idx="0"/>
            <a:endCxn id="6" idx="4"/>
          </p:cNvCxnSpPr>
          <p:nvPr/>
        </p:nvCxnSpPr>
        <p:spPr bwMode="auto">
          <a:xfrm flipV="1">
            <a:off x="6044668" y="3248009"/>
            <a:ext cx="0" cy="4349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" name="AutoShape 10">
            <a:extLst>
              <a:ext uri="{FF2B5EF4-FFF2-40B4-BE49-F238E27FC236}">
                <a16:creationId xmlns:a16="http://schemas.microsoft.com/office/drawing/2014/main" id="{90CCCEB2-BA63-FAE7-C623-9A5A9AC30561}"/>
              </a:ext>
            </a:extLst>
          </p:cNvPr>
          <p:cNvCxnSpPr>
            <a:cxnSpLocks noChangeShapeType="1"/>
            <a:stCxn id="9" idx="6"/>
            <a:endCxn id="7" idx="2"/>
          </p:cNvCxnSpPr>
          <p:nvPr/>
        </p:nvCxnSpPr>
        <p:spPr bwMode="auto">
          <a:xfrm>
            <a:off x="4879082" y="4165584"/>
            <a:ext cx="80558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" name="AutoShape 12">
            <a:extLst>
              <a:ext uri="{FF2B5EF4-FFF2-40B4-BE49-F238E27FC236}">
                <a16:creationId xmlns:a16="http://schemas.microsoft.com/office/drawing/2014/main" id="{732D8820-87A9-58B9-E9F3-931D7626145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67483" y="2765409"/>
            <a:ext cx="208986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5" name="AutoShape 13">
            <a:extLst>
              <a:ext uri="{FF2B5EF4-FFF2-40B4-BE49-F238E27FC236}">
                <a16:creationId xmlns:a16="http://schemas.microsoft.com/office/drawing/2014/main" id="{81C25AA6-8FAC-D10B-30D1-B2DEA30A4861}"/>
              </a:ext>
            </a:extLst>
          </p:cNvPr>
          <p:cNvCxnSpPr>
            <a:cxnSpLocks noChangeShapeType="1"/>
            <a:stCxn id="8" idx="5"/>
            <a:endCxn id="7" idx="3"/>
          </p:cNvCxnSpPr>
          <p:nvPr/>
        </p:nvCxnSpPr>
        <p:spPr bwMode="auto">
          <a:xfrm flipV="1">
            <a:off x="3490940" y="4506834"/>
            <a:ext cx="2299167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6" name="Oval 14">
            <a:extLst>
              <a:ext uri="{FF2B5EF4-FFF2-40B4-BE49-F238E27FC236}">
                <a16:creationId xmlns:a16="http://schemas.microsoft.com/office/drawing/2014/main" id="{BDEB726E-3156-DF99-BD6B-17C2952D6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4452" y="3682984"/>
            <a:ext cx="720005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H</a:t>
            </a:r>
          </a:p>
        </p:txBody>
      </p:sp>
      <p:sp>
        <p:nvSpPr>
          <p:cNvPr id="17" name="Oval 15">
            <a:extLst>
              <a:ext uri="{FF2B5EF4-FFF2-40B4-BE49-F238E27FC236}">
                <a16:creationId xmlns:a16="http://schemas.microsoft.com/office/drawing/2014/main" id="{46146AAA-F03A-91F2-9E17-154C883C6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0802" y="2271697"/>
            <a:ext cx="720005" cy="96519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D</a:t>
            </a:r>
          </a:p>
        </p:txBody>
      </p:sp>
      <p:sp>
        <p:nvSpPr>
          <p:cNvPr id="18" name="Oval 16">
            <a:extLst>
              <a:ext uri="{FF2B5EF4-FFF2-40B4-BE49-F238E27FC236}">
                <a16:creationId xmlns:a16="http://schemas.microsoft.com/office/drawing/2014/main" id="{D17EBA28-1E24-F44B-F3AA-7D4FDACDF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1702" y="2271697"/>
            <a:ext cx="720005" cy="96519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C</a:t>
            </a:r>
          </a:p>
        </p:txBody>
      </p:sp>
      <p:sp>
        <p:nvSpPr>
          <p:cNvPr id="19" name="Oval 17">
            <a:extLst>
              <a:ext uri="{FF2B5EF4-FFF2-40B4-BE49-F238E27FC236}">
                <a16:creationId xmlns:a16="http://schemas.microsoft.com/office/drawing/2014/main" id="{BA600FD9-80AA-5FC2-E7A5-60D180308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114" y="3682984"/>
            <a:ext cx="720008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G</a:t>
            </a:r>
          </a:p>
        </p:txBody>
      </p:sp>
      <p:cxnSp>
        <p:nvCxnSpPr>
          <p:cNvPr id="20" name="AutoShape 18">
            <a:extLst>
              <a:ext uri="{FF2B5EF4-FFF2-40B4-BE49-F238E27FC236}">
                <a16:creationId xmlns:a16="http://schemas.microsoft.com/office/drawing/2014/main" id="{65BA0770-BC2B-6C8D-88CF-A6B60BE925BA}"/>
              </a:ext>
            </a:extLst>
          </p:cNvPr>
          <p:cNvCxnSpPr>
            <a:cxnSpLocks noChangeShapeType="1"/>
            <a:stCxn id="18" idx="5"/>
            <a:endCxn id="16" idx="1"/>
          </p:cNvCxnSpPr>
          <p:nvPr/>
        </p:nvCxnSpPr>
        <p:spPr bwMode="auto">
          <a:xfrm>
            <a:off x="7996265" y="3095543"/>
            <a:ext cx="1173629" cy="7287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1" name="AutoShape 19">
            <a:extLst>
              <a:ext uri="{FF2B5EF4-FFF2-40B4-BE49-F238E27FC236}">
                <a16:creationId xmlns:a16="http://schemas.microsoft.com/office/drawing/2014/main" id="{2621FD4D-92CD-8111-0158-13C452741CDE}"/>
              </a:ext>
            </a:extLst>
          </p:cNvPr>
          <p:cNvCxnSpPr>
            <a:cxnSpLocks noChangeShapeType="1"/>
            <a:stCxn id="19" idx="6"/>
            <a:endCxn id="16" idx="2"/>
          </p:cNvCxnSpPr>
          <p:nvPr/>
        </p:nvCxnSpPr>
        <p:spPr bwMode="auto">
          <a:xfrm>
            <a:off x="8100122" y="4165584"/>
            <a:ext cx="96433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2" name="AutoShape 20">
            <a:extLst>
              <a:ext uri="{FF2B5EF4-FFF2-40B4-BE49-F238E27FC236}">
                <a16:creationId xmlns:a16="http://schemas.microsoft.com/office/drawing/2014/main" id="{90FFB7FB-1536-2B2E-7CD9-4A6BE0EA858C}"/>
              </a:ext>
            </a:extLst>
          </p:cNvPr>
          <p:cNvCxnSpPr>
            <a:cxnSpLocks noChangeShapeType="1"/>
            <a:stCxn id="18" idx="4"/>
            <a:endCxn id="19" idx="0"/>
          </p:cNvCxnSpPr>
          <p:nvPr/>
        </p:nvCxnSpPr>
        <p:spPr bwMode="auto">
          <a:xfrm flipH="1">
            <a:off x="7740118" y="3236893"/>
            <a:ext cx="1587" cy="4460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3" name="AutoShape 21">
            <a:extLst>
              <a:ext uri="{FF2B5EF4-FFF2-40B4-BE49-F238E27FC236}">
                <a16:creationId xmlns:a16="http://schemas.microsoft.com/office/drawing/2014/main" id="{EC6DA4F6-6DDA-5899-4F31-742CFD2A4EEE}"/>
              </a:ext>
            </a:extLst>
          </p:cNvPr>
          <p:cNvCxnSpPr>
            <a:cxnSpLocks noChangeShapeType="1"/>
            <a:stCxn id="18" idx="6"/>
            <a:endCxn id="17" idx="2"/>
          </p:cNvCxnSpPr>
          <p:nvPr/>
        </p:nvCxnSpPr>
        <p:spPr bwMode="auto">
          <a:xfrm>
            <a:off x="8101707" y="2754295"/>
            <a:ext cx="96909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4" name="AutoShape 22">
            <a:extLst>
              <a:ext uri="{FF2B5EF4-FFF2-40B4-BE49-F238E27FC236}">
                <a16:creationId xmlns:a16="http://schemas.microsoft.com/office/drawing/2014/main" id="{0D7066BA-08B8-B757-A7A5-EF0A880D5B73}"/>
              </a:ext>
            </a:extLst>
          </p:cNvPr>
          <p:cNvCxnSpPr>
            <a:cxnSpLocks noChangeShapeType="1"/>
            <a:stCxn id="7" idx="6"/>
            <a:endCxn id="19" idx="2"/>
          </p:cNvCxnSpPr>
          <p:nvPr/>
        </p:nvCxnSpPr>
        <p:spPr bwMode="auto">
          <a:xfrm>
            <a:off x="6404672" y="4165584"/>
            <a:ext cx="97544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5" name="Text Box 23">
            <a:extLst>
              <a:ext uri="{FF2B5EF4-FFF2-40B4-BE49-F238E27FC236}">
                <a16:creationId xmlns:a16="http://schemas.microsoft.com/office/drawing/2014/main" id="{B1385BF7-8645-8120-9D62-11BEF431D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510" y="6199514"/>
            <a:ext cx="6419938" cy="6482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>
              <a:spcBef>
                <a:spcPct val="50000"/>
              </a:spcBef>
            </a:pPr>
            <a:r>
              <a:rPr kumimoji="1" lang="en-US" altLang="en-US" sz="2400" b="1" dirty="0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26" name="Text Box 24">
            <a:extLst>
              <a:ext uri="{FF2B5EF4-FFF2-40B4-BE49-F238E27FC236}">
                <a16:creationId xmlns:a16="http://schemas.microsoft.com/office/drawing/2014/main" id="{849F3A0D-4BAE-9545-528F-E9123A028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7249" y="6864898"/>
            <a:ext cx="669215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FIFO Queue</a:t>
            </a:r>
          </a:p>
        </p:txBody>
      </p:sp>
      <p:sp>
        <p:nvSpPr>
          <p:cNvPr id="27" name="Text Box 25">
            <a:extLst>
              <a:ext uri="{FF2B5EF4-FFF2-40B4-BE49-F238E27FC236}">
                <a16:creationId xmlns:a16="http://schemas.microsoft.com/office/drawing/2014/main" id="{B5DF7306-F1FE-5027-E1C7-0E1CDA3F5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7802" y="1822434"/>
            <a:ext cx="890644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en-US" sz="2400" b="1">
                <a:solidFill>
                  <a:srgbClr val="006600"/>
                </a:solidFill>
                <a:latin typeface="Courier New" panose="02070309020205020404" pitchFamily="49" charset="0"/>
              </a:rPr>
              <a:t>-</a:t>
            </a:r>
          </a:p>
        </p:txBody>
      </p:sp>
      <p:sp>
        <p:nvSpPr>
          <p:cNvPr id="28" name="Text Box 26">
            <a:extLst>
              <a:ext uri="{FF2B5EF4-FFF2-40B4-BE49-F238E27FC236}">
                <a16:creationId xmlns:a16="http://schemas.microsoft.com/office/drawing/2014/main" id="{731A030E-51D3-9F93-1176-AD133F47B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202" y="6216633"/>
            <a:ext cx="1956087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front</a:t>
            </a:r>
          </a:p>
        </p:txBody>
      </p:sp>
      <p:sp>
        <p:nvSpPr>
          <p:cNvPr id="29" name="Text Box 27">
            <a:extLst>
              <a:ext uri="{FF2B5EF4-FFF2-40B4-BE49-F238E27FC236}">
                <a16:creationId xmlns:a16="http://schemas.microsoft.com/office/drawing/2014/main" id="{C58F30EE-1592-20E2-A4D0-08A481FB9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119" y="6199514"/>
            <a:ext cx="3907855" cy="5891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visit neighbors of I</a:t>
            </a:r>
          </a:p>
        </p:txBody>
      </p:sp>
    </p:spTree>
    <p:extLst>
      <p:ext uri="{BB962C8B-B14F-4D97-AF65-F5344CB8AC3E}">
        <p14:creationId xmlns:p14="http://schemas.microsoft.com/office/powerpoint/2010/main" val="1183581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6A5D3-6262-89B9-3912-84F8B42F3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EX-1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426C1DC-9185-4D7C-9534-362CD913B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1575766"/>
              </p:ext>
            </p:extLst>
          </p:nvPr>
        </p:nvGraphicFramePr>
        <p:xfrm>
          <a:off x="379413" y="2090738"/>
          <a:ext cx="3000996" cy="741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00498">
                  <a:extLst>
                    <a:ext uri="{9D8B030D-6E8A-4147-A177-3AD203B41FA5}">
                      <a16:colId xmlns:a16="http://schemas.microsoft.com/office/drawing/2014/main" val="678018400"/>
                    </a:ext>
                  </a:extLst>
                </a:gridCol>
                <a:gridCol w="1500498">
                  <a:extLst>
                    <a:ext uri="{9D8B030D-6E8A-4147-A177-3AD203B41FA5}">
                      <a16:colId xmlns:a16="http://schemas.microsoft.com/office/drawing/2014/main" val="903375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Stack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Stack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54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A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869147"/>
                  </a:ext>
                </a:extLst>
              </a:tr>
            </a:tbl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3304C0-6297-A661-7E1E-32B1BB02F2E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7AFDA13-B246-0E1A-F32F-B3B788B9A8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3222" y="1700563"/>
            <a:ext cx="6838950" cy="529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9824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AutoShape 8">
            <a:extLst>
              <a:ext uri="{FF2B5EF4-FFF2-40B4-BE49-F238E27FC236}">
                <a16:creationId xmlns:a16="http://schemas.microsoft.com/office/drawing/2014/main" id="{0F067A06-1038-4BF3-14E5-674A6611C4B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69584" y="3158583"/>
            <a:ext cx="1587" cy="15525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2" name="AutoShape 29">
            <a:extLst>
              <a:ext uri="{FF2B5EF4-FFF2-40B4-BE49-F238E27FC236}">
                <a16:creationId xmlns:a16="http://schemas.microsoft.com/office/drawing/2014/main" id="{E43AB715-B371-9988-28E9-1980751D8FC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281290" y="4460700"/>
            <a:ext cx="1120674" cy="703689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0" name="AutoShape 30">
            <a:extLst>
              <a:ext uri="{FF2B5EF4-FFF2-40B4-BE49-F238E27FC236}">
                <a16:creationId xmlns:a16="http://schemas.microsoft.com/office/drawing/2014/main" id="{059472BE-3451-6628-BCC9-0B57C77C0CD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43172" y="3011718"/>
            <a:ext cx="1587" cy="22272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1" name="AutoShape 26">
            <a:extLst>
              <a:ext uri="{FF2B5EF4-FFF2-40B4-BE49-F238E27FC236}">
                <a16:creationId xmlns:a16="http://schemas.microsoft.com/office/drawing/2014/main" id="{78A31555-FF6D-DD7C-6CF4-07669B33CFF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37309" y="2734072"/>
            <a:ext cx="2519363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" name="AutoShape 29">
            <a:extLst>
              <a:ext uri="{FF2B5EF4-FFF2-40B4-BE49-F238E27FC236}">
                <a16:creationId xmlns:a16="http://schemas.microsoft.com/office/drawing/2014/main" id="{0330AF9F-B02F-A84F-E956-435A88D8FF3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44668" y="2776537"/>
            <a:ext cx="0" cy="11096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2F8DEEC-895A-368B-1B91-37437CFE5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EX-</a:t>
            </a:r>
            <a:r>
              <a:rPr lang="ar-IQ" dirty="0"/>
              <a:t>1</a:t>
            </a:r>
            <a:r>
              <a:rPr lang="en-US" dirty="0"/>
              <a:t> Cont..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A9FDF7-825D-B7F0-1BB6-F295C545AC0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3B9917CC-8CC9-A7BC-1DB7-5D5ABD2F7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4789" y="2282809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EF897811-1547-5041-DE1B-3CDD12747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2282809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7" name="Oval 5">
            <a:extLst>
              <a:ext uri="{FF2B5EF4-FFF2-40B4-BE49-F238E27FC236}">
                <a16:creationId xmlns:a16="http://schemas.microsoft.com/office/drawing/2014/main" id="{0394D1B5-C9E1-CD8E-8D7F-28C1FEFC4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3682984"/>
            <a:ext cx="720008" cy="965200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F</a:t>
            </a:r>
          </a:p>
        </p:txBody>
      </p:sp>
      <p:sp>
        <p:nvSpPr>
          <p:cNvPr id="8" name="Oval 6">
            <a:extLst>
              <a:ext uri="{FF2B5EF4-FFF2-40B4-BE49-F238E27FC236}">
                <a16:creationId xmlns:a16="http://schemas.microsoft.com/office/drawing/2014/main" id="{8547B45A-2C78-E9CC-E237-7E5FC1E5D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6377" y="4800584"/>
            <a:ext cx="720005" cy="965200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9" name="Oval 7">
            <a:extLst>
              <a:ext uri="{FF2B5EF4-FFF2-40B4-BE49-F238E27FC236}">
                <a16:creationId xmlns:a16="http://schemas.microsoft.com/office/drawing/2014/main" id="{C844972B-1ABD-2BBB-A305-F9E9A308E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077" y="3682984"/>
            <a:ext cx="720005" cy="965200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E</a:t>
            </a:r>
          </a:p>
        </p:txBody>
      </p:sp>
      <p:cxnSp>
        <p:nvCxnSpPr>
          <p:cNvPr id="11" name="AutoShape 9">
            <a:extLst>
              <a:ext uri="{FF2B5EF4-FFF2-40B4-BE49-F238E27FC236}">
                <a16:creationId xmlns:a16="http://schemas.microsoft.com/office/drawing/2014/main" id="{62F17939-E816-AA07-F495-1F36E4E55EBF}"/>
              </a:ext>
            </a:extLst>
          </p:cNvPr>
          <p:cNvCxnSpPr>
            <a:cxnSpLocks noChangeShapeType="1"/>
            <a:stCxn id="7" idx="0"/>
            <a:endCxn id="6" idx="4"/>
          </p:cNvCxnSpPr>
          <p:nvPr/>
        </p:nvCxnSpPr>
        <p:spPr bwMode="auto">
          <a:xfrm flipV="1">
            <a:off x="6044668" y="3248009"/>
            <a:ext cx="0" cy="4349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" name="AutoShape 10">
            <a:extLst>
              <a:ext uri="{FF2B5EF4-FFF2-40B4-BE49-F238E27FC236}">
                <a16:creationId xmlns:a16="http://schemas.microsoft.com/office/drawing/2014/main" id="{90CCCEB2-BA63-FAE7-C623-9A5A9AC30561}"/>
              </a:ext>
            </a:extLst>
          </p:cNvPr>
          <p:cNvCxnSpPr>
            <a:cxnSpLocks noChangeShapeType="1"/>
            <a:stCxn id="9" idx="6"/>
            <a:endCxn id="7" idx="2"/>
          </p:cNvCxnSpPr>
          <p:nvPr/>
        </p:nvCxnSpPr>
        <p:spPr bwMode="auto">
          <a:xfrm>
            <a:off x="4879082" y="4165584"/>
            <a:ext cx="80558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3" name="AutoShape 11">
            <a:extLst>
              <a:ext uri="{FF2B5EF4-FFF2-40B4-BE49-F238E27FC236}">
                <a16:creationId xmlns:a16="http://schemas.microsoft.com/office/drawing/2014/main" id="{90A564FE-C565-EDCE-D601-DB4415B543C2}"/>
              </a:ext>
            </a:extLst>
          </p:cNvPr>
          <p:cNvCxnSpPr>
            <a:cxnSpLocks noChangeShapeType="1"/>
            <a:stCxn id="8" idx="7"/>
            <a:endCxn id="9" idx="3"/>
          </p:cNvCxnSpPr>
          <p:nvPr/>
        </p:nvCxnSpPr>
        <p:spPr bwMode="auto">
          <a:xfrm flipV="1">
            <a:off x="3490940" y="4506834"/>
            <a:ext cx="773579" cy="4351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" name="AutoShape 12">
            <a:extLst>
              <a:ext uri="{FF2B5EF4-FFF2-40B4-BE49-F238E27FC236}">
                <a16:creationId xmlns:a16="http://schemas.microsoft.com/office/drawing/2014/main" id="{732D8820-87A9-58B9-E9F3-931D7626145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67483" y="2765409"/>
            <a:ext cx="208986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5" name="AutoShape 13">
            <a:extLst>
              <a:ext uri="{FF2B5EF4-FFF2-40B4-BE49-F238E27FC236}">
                <a16:creationId xmlns:a16="http://schemas.microsoft.com/office/drawing/2014/main" id="{81C25AA6-8FAC-D10B-30D1-B2DEA30A4861}"/>
              </a:ext>
            </a:extLst>
          </p:cNvPr>
          <p:cNvCxnSpPr>
            <a:cxnSpLocks noChangeShapeType="1"/>
            <a:stCxn id="8" idx="5"/>
            <a:endCxn id="7" idx="3"/>
          </p:cNvCxnSpPr>
          <p:nvPr/>
        </p:nvCxnSpPr>
        <p:spPr bwMode="auto">
          <a:xfrm flipV="1">
            <a:off x="3490940" y="4506834"/>
            <a:ext cx="2299167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6" name="Oval 14">
            <a:extLst>
              <a:ext uri="{FF2B5EF4-FFF2-40B4-BE49-F238E27FC236}">
                <a16:creationId xmlns:a16="http://schemas.microsoft.com/office/drawing/2014/main" id="{BDEB726E-3156-DF99-BD6B-17C2952D6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4452" y="3682984"/>
            <a:ext cx="720005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H</a:t>
            </a:r>
          </a:p>
        </p:txBody>
      </p:sp>
      <p:sp>
        <p:nvSpPr>
          <p:cNvPr id="17" name="Oval 15">
            <a:extLst>
              <a:ext uri="{FF2B5EF4-FFF2-40B4-BE49-F238E27FC236}">
                <a16:creationId xmlns:a16="http://schemas.microsoft.com/office/drawing/2014/main" id="{46146AAA-F03A-91F2-9E17-154C883C6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0802" y="2271697"/>
            <a:ext cx="720005" cy="96519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D</a:t>
            </a:r>
          </a:p>
        </p:txBody>
      </p:sp>
      <p:sp>
        <p:nvSpPr>
          <p:cNvPr id="18" name="Oval 16">
            <a:extLst>
              <a:ext uri="{FF2B5EF4-FFF2-40B4-BE49-F238E27FC236}">
                <a16:creationId xmlns:a16="http://schemas.microsoft.com/office/drawing/2014/main" id="{D17EBA28-1E24-F44B-F3AA-7D4FDACDF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1702" y="2271697"/>
            <a:ext cx="720005" cy="96519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C</a:t>
            </a:r>
          </a:p>
        </p:txBody>
      </p:sp>
      <p:sp>
        <p:nvSpPr>
          <p:cNvPr id="19" name="Oval 17">
            <a:extLst>
              <a:ext uri="{FF2B5EF4-FFF2-40B4-BE49-F238E27FC236}">
                <a16:creationId xmlns:a16="http://schemas.microsoft.com/office/drawing/2014/main" id="{BA600FD9-80AA-5FC2-E7A5-60D180308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114" y="3682984"/>
            <a:ext cx="720008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G</a:t>
            </a:r>
          </a:p>
        </p:txBody>
      </p:sp>
      <p:cxnSp>
        <p:nvCxnSpPr>
          <p:cNvPr id="20" name="AutoShape 18">
            <a:extLst>
              <a:ext uri="{FF2B5EF4-FFF2-40B4-BE49-F238E27FC236}">
                <a16:creationId xmlns:a16="http://schemas.microsoft.com/office/drawing/2014/main" id="{65BA0770-BC2B-6C8D-88CF-A6B60BE925BA}"/>
              </a:ext>
            </a:extLst>
          </p:cNvPr>
          <p:cNvCxnSpPr>
            <a:cxnSpLocks noChangeShapeType="1"/>
            <a:stCxn id="18" idx="5"/>
            <a:endCxn id="16" idx="1"/>
          </p:cNvCxnSpPr>
          <p:nvPr/>
        </p:nvCxnSpPr>
        <p:spPr bwMode="auto">
          <a:xfrm>
            <a:off x="7996265" y="3095543"/>
            <a:ext cx="1173629" cy="7287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1" name="AutoShape 19">
            <a:extLst>
              <a:ext uri="{FF2B5EF4-FFF2-40B4-BE49-F238E27FC236}">
                <a16:creationId xmlns:a16="http://schemas.microsoft.com/office/drawing/2014/main" id="{2621FD4D-92CD-8111-0158-13C452741CDE}"/>
              </a:ext>
            </a:extLst>
          </p:cNvPr>
          <p:cNvCxnSpPr>
            <a:cxnSpLocks noChangeShapeType="1"/>
            <a:stCxn id="19" idx="6"/>
            <a:endCxn id="16" idx="2"/>
          </p:cNvCxnSpPr>
          <p:nvPr/>
        </p:nvCxnSpPr>
        <p:spPr bwMode="auto">
          <a:xfrm>
            <a:off x="8100122" y="4165584"/>
            <a:ext cx="96433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2" name="AutoShape 20">
            <a:extLst>
              <a:ext uri="{FF2B5EF4-FFF2-40B4-BE49-F238E27FC236}">
                <a16:creationId xmlns:a16="http://schemas.microsoft.com/office/drawing/2014/main" id="{90FFB7FB-1536-2B2E-7CD9-4A6BE0EA858C}"/>
              </a:ext>
            </a:extLst>
          </p:cNvPr>
          <p:cNvCxnSpPr>
            <a:cxnSpLocks noChangeShapeType="1"/>
            <a:stCxn id="18" idx="4"/>
            <a:endCxn id="19" idx="0"/>
          </p:cNvCxnSpPr>
          <p:nvPr/>
        </p:nvCxnSpPr>
        <p:spPr bwMode="auto">
          <a:xfrm flipH="1">
            <a:off x="7740118" y="3236893"/>
            <a:ext cx="1587" cy="4460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3" name="AutoShape 21">
            <a:extLst>
              <a:ext uri="{FF2B5EF4-FFF2-40B4-BE49-F238E27FC236}">
                <a16:creationId xmlns:a16="http://schemas.microsoft.com/office/drawing/2014/main" id="{EC6DA4F6-6DDA-5899-4F31-742CFD2A4EEE}"/>
              </a:ext>
            </a:extLst>
          </p:cNvPr>
          <p:cNvCxnSpPr>
            <a:cxnSpLocks noChangeShapeType="1"/>
            <a:stCxn id="18" idx="6"/>
            <a:endCxn id="17" idx="2"/>
          </p:cNvCxnSpPr>
          <p:nvPr/>
        </p:nvCxnSpPr>
        <p:spPr bwMode="auto">
          <a:xfrm>
            <a:off x="8101707" y="2754295"/>
            <a:ext cx="96909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4" name="AutoShape 22">
            <a:extLst>
              <a:ext uri="{FF2B5EF4-FFF2-40B4-BE49-F238E27FC236}">
                <a16:creationId xmlns:a16="http://schemas.microsoft.com/office/drawing/2014/main" id="{0D7066BA-08B8-B757-A7A5-EF0A880D5B73}"/>
              </a:ext>
            </a:extLst>
          </p:cNvPr>
          <p:cNvCxnSpPr>
            <a:cxnSpLocks noChangeShapeType="1"/>
            <a:stCxn id="7" idx="6"/>
            <a:endCxn id="19" idx="2"/>
          </p:cNvCxnSpPr>
          <p:nvPr/>
        </p:nvCxnSpPr>
        <p:spPr bwMode="auto">
          <a:xfrm>
            <a:off x="6404672" y="4165584"/>
            <a:ext cx="97544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5" name="Text Box 23">
            <a:extLst>
              <a:ext uri="{FF2B5EF4-FFF2-40B4-BE49-F238E27FC236}">
                <a16:creationId xmlns:a16="http://schemas.microsoft.com/office/drawing/2014/main" id="{B1385BF7-8645-8120-9D62-11BEF431D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510" y="6199514"/>
            <a:ext cx="6419938" cy="6482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>
              <a:spcBef>
                <a:spcPct val="50000"/>
              </a:spcBef>
            </a:pPr>
            <a:r>
              <a:rPr kumimoji="1" lang="en-US" altLang="en-US" sz="2400" b="1" dirty="0">
                <a:latin typeface="Courier New" panose="02070309020205020404" pitchFamily="49" charset="0"/>
              </a:rPr>
              <a:t>F,E</a:t>
            </a:r>
          </a:p>
        </p:txBody>
      </p:sp>
      <p:sp>
        <p:nvSpPr>
          <p:cNvPr id="26" name="Text Box 24">
            <a:extLst>
              <a:ext uri="{FF2B5EF4-FFF2-40B4-BE49-F238E27FC236}">
                <a16:creationId xmlns:a16="http://schemas.microsoft.com/office/drawing/2014/main" id="{849F3A0D-4BAE-9545-528F-E9123A028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7249" y="6864898"/>
            <a:ext cx="669215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FIFO Queue</a:t>
            </a:r>
          </a:p>
        </p:txBody>
      </p:sp>
      <p:sp>
        <p:nvSpPr>
          <p:cNvPr id="27" name="Text Box 25">
            <a:extLst>
              <a:ext uri="{FF2B5EF4-FFF2-40B4-BE49-F238E27FC236}">
                <a16:creationId xmlns:a16="http://schemas.microsoft.com/office/drawing/2014/main" id="{B5DF7306-F1FE-5027-E1C7-0E1CDA3F5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7802" y="1822434"/>
            <a:ext cx="890644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en-US" sz="2400" b="1">
                <a:solidFill>
                  <a:srgbClr val="006600"/>
                </a:solidFill>
                <a:latin typeface="Courier New" panose="02070309020205020404" pitchFamily="49" charset="0"/>
              </a:rPr>
              <a:t>-</a:t>
            </a:r>
          </a:p>
        </p:txBody>
      </p:sp>
      <p:sp>
        <p:nvSpPr>
          <p:cNvPr id="28" name="Text Box 26">
            <a:extLst>
              <a:ext uri="{FF2B5EF4-FFF2-40B4-BE49-F238E27FC236}">
                <a16:creationId xmlns:a16="http://schemas.microsoft.com/office/drawing/2014/main" id="{731A030E-51D3-9F93-1176-AD133F47B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202" y="6216633"/>
            <a:ext cx="1956087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front</a:t>
            </a:r>
          </a:p>
        </p:txBody>
      </p:sp>
      <p:sp>
        <p:nvSpPr>
          <p:cNvPr id="29" name="Text Box 27">
            <a:extLst>
              <a:ext uri="{FF2B5EF4-FFF2-40B4-BE49-F238E27FC236}">
                <a16:creationId xmlns:a16="http://schemas.microsoft.com/office/drawing/2014/main" id="{C58F30EE-1592-20E2-A4D0-08A481FB9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119" y="6199514"/>
            <a:ext cx="3907855" cy="5891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dequeue next vertex I</a:t>
            </a:r>
          </a:p>
        </p:txBody>
      </p:sp>
    </p:spTree>
    <p:extLst>
      <p:ext uri="{BB962C8B-B14F-4D97-AF65-F5344CB8AC3E}">
        <p14:creationId xmlns:p14="http://schemas.microsoft.com/office/powerpoint/2010/main" val="178650260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AutoShape 29">
            <a:extLst>
              <a:ext uri="{FF2B5EF4-FFF2-40B4-BE49-F238E27FC236}">
                <a16:creationId xmlns:a16="http://schemas.microsoft.com/office/drawing/2014/main" id="{E43AB715-B371-9988-28E9-1980751D8FC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281290" y="4460700"/>
            <a:ext cx="1120674" cy="703689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0" name="AutoShape 30">
            <a:extLst>
              <a:ext uri="{FF2B5EF4-FFF2-40B4-BE49-F238E27FC236}">
                <a16:creationId xmlns:a16="http://schemas.microsoft.com/office/drawing/2014/main" id="{059472BE-3451-6628-BCC9-0B57C77C0CD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43172" y="3011718"/>
            <a:ext cx="1587" cy="22272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1" name="AutoShape 26">
            <a:extLst>
              <a:ext uri="{FF2B5EF4-FFF2-40B4-BE49-F238E27FC236}">
                <a16:creationId xmlns:a16="http://schemas.microsoft.com/office/drawing/2014/main" id="{78A31555-FF6D-DD7C-6CF4-07669B33CFF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37309" y="2734072"/>
            <a:ext cx="2519363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" name="AutoShape 29">
            <a:extLst>
              <a:ext uri="{FF2B5EF4-FFF2-40B4-BE49-F238E27FC236}">
                <a16:creationId xmlns:a16="http://schemas.microsoft.com/office/drawing/2014/main" id="{0330AF9F-B02F-A84F-E956-435A88D8FF3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44668" y="2776537"/>
            <a:ext cx="0" cy="11096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2F8DEEC-895A-368B-1B91-37437CFE5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EX-</a:t>
            </a:r>
            <a:r>
              <a:rPr lang="ar-IQ" dirty="0"/>
              <a:t>1</a:t>
            </a:r>
            <a:r>
              <a:rPr lang="en-US" dirty="0"/>
              <a:t> Cont..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A9FDF7-825D-B7F0-1BB6-F295C545AC0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3B9917CC-8CC9-A7BC-1DB7-5D5ABD2F7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4789" y="2282809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EF897811-1547-5041-DE1B-3CDD12747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2282809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7" name="Oval 5">
            <a:extLst>
              <a:ext uri="{FF2B5EF4-FFF2-40B4-BE49-F238E27FC236}">
                <a16:creationId xmlns:a16="http://schemas.microsoft.com/office/drawing/2014/main" id="{0394D1B5-C9E1-CD8E-8D7F-28C1FEFC4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3682984"/>
            <a:ext cx="720008" cy="965200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F</a:t>
            </a:r>
          </a:p>
        </p:txBody>
      </p:sp>
      <p:sp>
        <p:nvSpPr>
          <p:cNvPr id="8" name="Oval 6">
            <a:extLst>
              <a:ext uri="{FF2B5EF4-FFF2-40B4-BE49-F238E27FC236}">
                <a16:creationId xmlns:a16="http://schemas.microsoft.com/office/drawing/2014/main" id="{8547B45A-2C78-E9CC-E237-7E5FC1E5D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6377" y="4800584"/>
            <a:ext cx="720005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9" name="Oval 7">
            <a:extLst>
              <a:ext uri="{FF2B5EF4-FFF2-40B4-BE49-F238E27FC236}">
                <a16:creationId xmlns:a16="http://schemas.microsoft.com/office/drawing/2014/main" id="{C844972B-1ABD-2BBB-A305-F9E9A308E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077" y="3682984"/>
            <a:ext cx="720005" cy="965200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E</a:t>
            </a:r>
          </a:p>
        </p:txBody>
      </p:sp>
      <p:cxnSp>
        <p:nvCxnSpPr>
          <p:cNvPr id="10" name="AutoShape 8">
            <a:extLst>
              <a:ext uri="{FF2B5EF4-FFF2-40B4-BE49-F238E27FC236}">
                <a16:creationId xmlns:a16="http://schemas.microsoft.com/office/drawing/2014/main" id="{0F067A06-1038-4BF3-14E5-674A6611C4B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69584" y="3158583"/>
            <a:ext cx="1587" cy="15525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AutoShape 9">
            <a:extLst>
              <a:ext uri="{FF2B5EF4-FFF2-40B4-BE49-F238E27FC236}">
                <a16:creationId xmlns:a16="http://schemas.microsoft.com/office/drawing/2014/main" id="{62F17939-E816-AA07-F495-1F36E4E55EBF}"/>
              </a:ext>
            </a:extLst>
          </p:cNvPr>
          <p:cNvCxnSpPr>
            <a:cxnSpLocks noChangeShapeType="1"/>
            <a:stCxn id="7" idx="0"/>
            <a:endCxn id="6" idx="4"/>
          </p:cNvCxnSpPr>
          <p:nvPr/>
        </p:nvCxnSpPr>
        <p:spPr bwMode="auto">
          <a:xfrm flipV="1">
            <a:off x="6044668" y="3248009"/>
            <a:ext cx="0" cy="4349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" name="AutoShape 10">
            <a:extLst>
              <a:ext uri="{FF2B5EF4-FFF2-40B4-BE49-F238E27FC236}">
                <a16:creationId xmlns:a16="http://schemas.microsoft.com/office/drawing/2014/main" id="{90CCCEB2-BA63-FAE7-C623-9A5A9AC30561}"/>
              </a:ext>
            </a:extLst>
          </p:cNvPr>
          <p:cNvCxnSpPr>
            <a:cxnSpLocks noChangeShapeType="1"/>
            <a:stCxn id="9" idx="6"/>
            <a:endCxn id="7" idx="2"/>
          </p:cNvCxnSpPr>
          <p:nvPr/>
        </p:nvCxnSpPr>
        <p:spPr bwMode="auto">
          <a:xfrm>
            <a:off x="4879082" y="4165584"/>
            <a:ext cx="80558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3" name="AutoShape 11">
            <a:extLst>
              <a:ext uri="{FF2B5EF4-FFF2-40B4-BE49-F238E27FC236}">
                <a16:creationId xmlns:a16="http://schemas.microsoft.com/office/drawing/2014/main" id="{90A564FE-C565-EDCE-D601-DB4415B543C2}"/>
              </a:ext>
            </a:extLst>
          </p:cNvPr>
          <p:cNvCxnSpPr>
            <a:cxnSpLocks noChangeShapeType="1"/>
            <a:stCxn id="8" idx="7"/>
            <a:endCxn id="9" idx="3"/>
          </p:cNvCxnSpPr>
          <p:nvPr/>
        </p:nvCxnSpPr>
        <p:spPr bwMode="auto">
          <a:xfrm flipV="1">
            <a:off x="3490940" y="4506834"/>
            <a:ext cx="773579" cy="4351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" name="AutoShape 12">
            <a:extLst>
              <a:ext uri="{FF2B5EF4-FFF2-40B4-BE49-F238E27FC236}">
                <a16:creationId xmlns:a16="http://schemas.microsoft.com/office/drawing/2014/main" id="{732D8820-87A9-58B9-E9F3-931D7626145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67483" y="2765409"/>
            <a:ext cx="208986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5" name="AutoShape 13">
            <a:extLst>
              <a:ext uri="{FF2B5EF4-FFF2-40B4-BE49-F238E27FC236}">
                <a16:creationId xmlns:a16="http://schemas.microsoft.com/office/drawing/2014/main" id="{81C25AA6-8FAC-D10B-30D1-B2DEA30A4861}"/>
              </a:ext>
            </a:extLst>
          </p:cNvPr>
          <p:cNvCxnSpPr>
            <a:cxnSpLocks noChangeShapeType="1"/>
            <a:stCxn id="8" idx="5"/>
            <a:endCxn id="7" idx="3"/>
          </p:cNvCxnSpPr>
          <p:nvPr/>
        </p:nvCxnSpPr>
        <p:spPr bwMode="auto">
          <a:xfrm flipV="1">
            <a:off x="3490940" y="4506834"/>
            <a:ext cx="2299167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6" name="Oval 14">
            <a:extLst>
              <a:ext uri="{FF2B5EF4-FFF2-40B4-BE49-F238E27FC236}">
                <a16:creationId xmlns:a16="http://schemas.microsoft.com/office/drawing/2014/main" id="{BDEB726E-3156-DF99-BD6B-17C2952D6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4452" y="3682984"/>
            <a:ext cx="720005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H</a:t>
            </a:r>
          </a:p>
        </p:txBody>
      </p:sp>
      <p:sp>
        <p:nvSpPr>
          <p:cNvPr id="17" name="Oval 15">
            <a:extLst>
              <a:ext uri="{FF2B5EF4-FFF2-40B4-BE49-F238E27FC236}">
                <a16:creationId xmlns:a16="http://schemas.microsoft.com/office/drawing/2014/main" id="{46146AAA-F03A-91F2-9E17-154C883C6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0802" y="2271697"/>
            <a:ext cx="720005" cy="96519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D</a:t>
            </a:r>
          </a:p>
        </p:txBody>
      </p:sp>
      <p:sp>
        <p:nvSpPr>
          <p:cNvPr id="18" name="Oval 16">
            <a:extLst>
              <a:ext uri="{FF2B5EF4-FFF2-40B4-BE49-F238E27FC236}">
                <a16:creationId xmlns:a16="http://schemas.microsoft.com/office/drawing/2014/main" id="{D17EBA28-1E24-F44B-F3AA-7D4FDACDF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1702" y="2271697"/>
            <a:ext cx="720005" cy="96519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C</a:t>
            </a:r>
          </a:p>
        </p:txBody>
      </p:sp>
      <p:sp>
        <p:nvSpPr>
          <p:cNvPr id="19" name="Oval 17">
            <a:extLst>
              <a:ext uri="{FF2B5EF4-FFF2-40B4-BE49-F238E27FC236}">
                <a16:creationId xmlns:a16="http://schemas.microsoft.com/office/drawing/2014/main" id="{BA600FD9-80AA-5FC2-E7A5-60D180308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114" y="3682984"/>
            <a:ext cx="720008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G</a:t>
            </a:r>
          </a:p>
        </p:txBody>
      </p:sp>
      <p:cxnSp>
        <p:nvCxnSpPr>
          <p:cNvPr id="20" name="AutoShape 18">
            <a:extLst>
              <a:ext uri="{FF2B5EF4-FFF2-40B4-BE49-F238E27FC236}">
                <a16:creationId xmlns:a16="http://schemas.microsoft.com/office/drawing/2014/main" id="{65BA0770-BC2B-6C8D-88CF-A6B60BE925BA}"/>
              </a:ext>
            </a:extLst>
          </p:cNvPr>
          <p:cNvCxnSpPr>
            <a:cxnSpLocks noChangeShapeType="1"/>
            <a:stCxn id="18" idx="5"/>
            <a:endCxn id="16" idx="1"/>
          </p:cNvCxnSpPr>
          <p:nvPr/>
        </p:nvCxnSpPr>
        <p:spPr bwMode="auto">
          <a:xfrm>
            <a:off x="7996265" y="3095543"/>
            <a:ext cx="1173629" cy="7287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1" name="AutoShape 19">
            <a:extLst>
              <a:ext uri="{FF2B5EF4-FFF2-40B4-BE49-F238E27FC236}">
                <a16:creationId xmlns:a16="http://schemas.microsoft.com/office/drawing/2014/main" id="{2621FD4D-92CD-8111-0158-13C452741CDE}"/>
              </a:ext>
            </a:extLst>
          </p:cNvPr>
          <p:cNvCxnSpPr>
            <a:cxnSpLocks noChangeShapeType="1"/>
            <a:stCxn id="19" idx="6"/>
            <a:endCxn id="16" idx="2"/>
          </p:cNvCxnSpPr>
          <p:nvPr/>
        </p:nvCxnSpPr>
        <p:spPr bwMode="auto">
          <a:xfrm>
            <a:off x="8100122" y="4165584"/>
            <a:ext cx="96433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2" name="AutoShape 20">
            <a:extLst>
              <a:ext uri="{FF2B5EF4-FFF2-40B4-BE49-F238E27FC236}">
                <a16:creationId xmlns:a16="http://schemas.microsoft.com/office/drawing/2014/main" id="{90FFB7FB-1536-2B2E-7CD9-4A6BE0EA858C}"/>
              </a:ext>
            </a:extLst>
          </p:cNvPr>
          <p:cNvCxnSpPr>
            <a:cxnSpLocks noChangeShapeType="1"/>
            <a:stCxn id="18" idx="4"/>
            <a:endCxn id="19" idx="0"/>
          </p:cNvCxnSpPr>
          <p:nvPr/>
        </p:nvCxnSpPr>
        <p:spPr bwMode="auto">
          <a:xfrm flipH="1">
            <a:off x="7740118" y="3236893"/>
            <a:ext cx="1587" cy="4460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3" name="AutoShape 21">
            <a:extLst>
              <a:ext uri="{FF2B5EF4-FFF2-40B4-BE49-F238E27FC236}">
                <a16:creationId xmlns:a16="http://schemas.microsoft.com/office/drawing/2014/main" id="{EC6DA4F6-6DDA-5899-4F31-742CFD2A4EEE}"/>
              </a:ext>
            </a:extLst>
          </p:cNvPr>
          <p:cNvCxnSpPr>
            <a:cxnSpLocks noChangeShapeType="1"/>
            <a:stCxn id="18" idx="6"/>
            <a:endCxn id="17" idx="2"/>
          </p:cNvCxnSpPr>
          <p:nvPr/>
        </p:nvCxnSpPr>
        <p:spPr bwMode="auto">
          <a:xfrm>
            <a:off x="8101707" y="2754295"/>
            <a:ext cx="96909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4" name="AutoShape 22">
            <a:extLst>
              <a:ext uri="{FF2B5EF4-FFF2-40B4-BE49-F238E27FC236}">
                <a16:creationId xmlns:a16="http://schemas.microsoft.com/office/drawing/2014/main" id="{0D7066BA-08B8-B757-A7A5-EF0A880D5B73}"/>
              </a:ext>
            </a:extLst>
          </p:cNvPr>
          <p:cNvCxnSpPr>
            <a:cxnSpLocks noChangeShapeType="1"/>
            <a:stCxn id="7" idx="6"/>
            <a:endCxn id="19" idx="2"/>
          </p:cNvCxnSpPr>
          <p:nvPr/>
        </p:nvCxnSpPr>
        <p:spPr bwMode="auto">
          <a:xfrm>
            <a:off x="6404672" y="4165584"/>
            <a:ext cx="97544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5" name="Text Box 23">
            <a:extLst>
              <a:ext uri="{FF2B5EF4-FFF2-40B4-BE49-F238E27FC236}">
                <a16:creationId xmlns:a16="http://schemas.microsoft.com/office/drawing/2014/main" id="{B1385BF7-8645-8120-9D62-11BEF431D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510" y="6199514"/>
            <a:ext cx="6419938" cy="6482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>
              <a:spcBef>
                <a:spcPct val="50000"/>
              </a:spcBef>
            </a:pPr>
            <a:r>
              <a:rPr kumimoji="1" lang="en-US" altLang="en-US" sz="2400" b="1" dirty="0">
                <a:latin typeface="Courier New" panose="02070309020205020404" pitchFamily="49" charset="0"/>
              </a:rPr>
              <a:t>F,E</a:t>
            </a:r>
          </a:p>
        </p:txBody>
      </p:sp>
      <p:sp>
        <p:nvSpPr>
          <p:cNvPr id="26" name="Text Box 24">
            <a:extLst>
              <a:ext uri="{FF2B5EF4-FFF2-40B4-BE49-F238E27FC236}">
                <a16:creationId xmlns:a16="http://schemas.microsoft.com/office/drawing/2014/main" id="{849F3A0D-4BAE-9545-528F-E9123A028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7249" y="6864898"/>
            <a:ext cx="669215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FIFO Queue</a:t>
            </a:r>
          </a:p>
        </p:txBody>
      </p:sp>
      <p:sp>
        <p:nvSpPr>
          <p:cNvPr id="27" name="Text Box 25">
            <a:extLst>
              <a:ext uri="{FF2B5EF4-FFF2-40B4-BE49-F238E27FC236}">
                <a16:creationId xmlns:a16="http://schemas.microsoft.com/office/drawing/2014/main" id="{B5DF7306-F1FE-5027-E1C7-0E1CDA3F5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7802" y="1822434"/>
            <a:ext cx="890644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en-US" sz="2400" b="1">
                <a:solidFill>
                  <a:srgbClr val="006600"/>
                </a:solidFill>
                <a:latin typeface="Courier New" panose="02070309020205020404" pitchFamily="49" charset="0"/>
              </a:rPr>
              <a:t>-</a:t>
            </a:r>
          </a:p>
        </p:txBody>
      </p:sp>
      <p:sp>
        <p:nvSpPr>
          <p:cNvPr id="28" name="Text Box 26">
            <a:extLst>
              <a:ext uri="{FF2B5EF4-FFF2-40B4-BE49-F238E27FC236}">
                <a16:creationId xmlns:a16="http://schemas.microsoft.com/office/drawing/2014/main" id="{731A030E-51D3-9F93-1176-AD133F47B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202" y="6216633"/>
            <a:ext cx="1956087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front</a:t>
            </a:r>
          </a:p>
        </p:txBody>
      </p:sp>
      <p:sp>
        <p:nvSpPr>
          <p:cNvPr id="29" name="Text Box 27">
            <a:extLst>
              <a:ext uri="{FF2B5EF4-FFF2-40B4-BE49-F238E27FC236}">
                <a16:creationId xmlns:a16="http://schemas.microsoft.com/office/drawing/2014/main" id="{C58F30EE-1592-20E2-A4D0-08A481FB9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119" y="6199514"/>
            <a:ext cx="3907855" cy="5891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I finished</a:t>
            </a:r>
          </a:p>
        </p:txBody>
      </p:sp>
    </p:spTree>
    <p:extLst>
      <p:ext uri="{BB962C8B-B14F-4D97-AF65-F5344CB8AC3E}">
        <p14:creationId xmlns:p14="http://schemas.microsoft.com/office/powerpoint/2010/main" val="34231624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AutoShape 29">
            <a:extLst>
              <a:ext uri="{FF2B5EF4-FFF2-40B4-BE49-F238E27FC236}">
                <a16:creationId xmlns:a16="http://schemas.microsoft.com/office/drawing/2014/main" id="{E43AB715-B371-9988-28E9-1980751D8FC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281290" y="4460700"/>
            <a:ext cx="1120674" cy="703689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0" name="AutoShape 30">
            <a:extLst>
              <a:ext uri="{FF2B5EF4-FFF2-40B4-BE49-F238E27FC236}">
                <a16:creationId xmlns:a16="http://schemas.microsoft.com/office/drawing/2014/main" id="{059472BE-3451-6628-BCC9-0B57C77C0CD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43172" y="3011718"/>
            <a:ext cx="1587" cy="22272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1" name="AutoShape 26">
            <a:extLst>
              <a:ext uri="{FF2B5EF4-FFF2-40B4-BE49-F238E27FC236}">
                <a16:creationId xmlns:a16="http://schemas.microsoft.com/office/drawing/2014/main" id="{78A31555-FF6D-DD7C-6CF4-07669B33CFF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37309" y="2734072"/>
            <a:ext cx="2519363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" name="AutoShape 29">
            <a:extLst>
              <a:ext uri="{FF2B5EF4-FFF2-40B4-BE49-F238E27FC236}">
                <a16:creationId xmlns:a16="http://schemas.microsoft.com/office/drawing/2014/main" id="{0330AF9F-B02F-A84F-E956-435A88D8FF3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44668" y="2776537"/>
            <a:ext cx="0" cy="11096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2F8DEEC-895A-368B-1B91-37437CFE5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EX-</a:t>
            </a:r>
            <a:r>
              <a:rPr lang="ar-IQ" dirty="0"/>
              <a:t>1</a:t>
            </a:r>
            <a:r>
              <a:rPr lang="en-US" dirty="0"/>
              <a:t> Cont..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A9FDF7-825D-B7F0-1BB6-F295C545AC0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3B9917CC-8CC9-A7BC-1DB7-5D5ABD2F7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4789" y="2282809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EF897811-1547-5041-DE1B-3CDD12747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2282809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7" name="Oval 5">
            <a:extLst>
              <a:ext uri="{FF2B5EF4-FFF2-40B4-BE49-F238E27FC236}">
                <a16:creationId xmlns:a16="http://schemas.microsoft.com/office/drawing/2014/main" id="{0394D1B5-C9E1-CD8E-8D7F-28C1FEFC4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3682984"/>
            <a:ext cx="720008" cy="965200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8" name="Oval 6">
            <a:extLst>
              <a:ext uri="{FF2B5EF4-FFF2-40B4-BE49-F238E27FC236}">
                <a16:creationId xmlns:a16="http://schemas.microsoft.com/office/drawing/2014/main" id="{8547B45A-2C78-E9CC-E237-7E5FC1E5D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6377" y="4800584"/>
            <a:ext cx="720005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9" name="Oval 7">
            <a:extLst>
              <a:ext uri="{FF2B5EF4-FFF2-40B4-BE49-F238E27FC236}">
                <a16:creationId xmlns:a16="http://schemas.microsoft.com/office/drawing/2014/main" id="{C844972B-1ABD-2BBB-A305-F9E9A308E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077" y="3682984"/>
            <a:ext cx="720005" cy="965200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E</a:t>
            </a:r>
          </a:p>
        </p:txBody>
      </p:sp>
      <p:cxnSp>
        <p:nvCxnSpPr>
          <p:cNvPr id="10" name="AutoShape 8">
            <a:extLst>
              <a:ext uri="{FF2B5EF4-FFF2-40B4-BE49-F238E27FC236}">
                <a16:creationId xmlns:a16="http://schemas.microsoft.com/office/drawing/2014/main" id="{0F067A06-1038-4BF3-14E5-674A6611C4B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69584" y="3158583"/>
            <a:ext cx="1587" cy="15525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AutoShape 9">
            <a:extLst>
              <a:ext uri="{FF2B5EF4-FFF2-40B4-BE49-F238E27FC236}">
                <a16:creationId xmlns:a16="http://schemas.microsoft.com/office/drawing/2014/main" id="{62F17939-E816-AA07-F495-1F36E4E55EBF}"/>
              </a:ext>
            </a:extLst>
          </p:cNvPr>
          <p:cNvCxnSpPr>
            <a:cxnSpLocks noChangeShapeType="1"/>
            <a:stCxn id="7" idx="0"/>
            <a:endCxn id="6" idx="4"/>
          </p:cNvCxnSpPr>
          <p:nvPr/>
        </p:nvCxnSpPr>
        <p:spPr bwMode="auto">
          <a:xfrm flipV="1">
            <a:off x="6044668" y="3248009"/>
            <a:ext cx="0" cy="4349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" name="AutoShape 10">
            <a:extLst>
              <a:ext uri="{FF2B5EF4-FFF2-40B4-BE49-F238E27FC236}">
                <a16:creationId xmlns:a16="http://schemas.microsoft.com/office/drawing/2014/main" id="{90CCCEB2-BA63-FAE7-C623-9A5A9AC30561}"/>
              </a:ext>
            </a:extLst>
          </p:cNvPr>
          <p:cNvCxnSpPr>
            <a:cxnSpLocks noChangeShapeType="1"/>
            <a:stCxn id="9" idx="6"/>
            <a:endCxn id="7" idx="2"/>
          </p:cNvCxnSpPr>
          <p:nvPr/>
        </p:nvCxnSpPr>
        <p:spPr bwMode="auto">
          <a:xfrm>
            <a:off x="4879082" y="4165584"/>
            <a:ext cx="80558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3" name="AutoShape 11">
            <a:extLst>
              <a:ext uri="{FF2B5EF4-FFF2-40B4-BE49-F238E27FC236}">
                <a16:creationId xmlns:a16="http://schemas.microsoft.com/office/drawing/2014/main" id="{90A564FE-C565-EDCE-D601-DB4415B543C2}"/>
              </a:ext>
            </a:extLst>
          </p:cNvPr>
          <p:cNvCxnSpPr>
            <a:cxnSpLocks noChangeShapeType="1"/>
            <a:stCxn id="8" idx="7"/>
            <a:endCxn id="9" idx="3"/>
          </p:cNvCxnSpPr>
          <p:nvPr/>
        </p:nvCxnSpPr>
        <p:spPr bwMode="auto">
          <a:xfrm flipV="1">
            <a:off x="3490940" y="4506834"/>
            <a:ext cx="773579" cy="4351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" name="AutoShape 12">
            <a:extLst>
              <a:ext uri="{FF2B5EF4-FFF2-40B4-BE49-F238E27FC236}">
                <a16:creationId xmlns:a16="http://schemas.microsoft.com/office/drawing/2014/main" id="{732D8820-87A9-58B9-E9F3-931D7626145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67483" y="2765409"/>
            <a:ext cx="208986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5" name="AutoShape 13">
            <a:extLst>
              <a:ext uri="{FF2B5EF4-FFF2-40B4-BE49-F238E27FC236}">
                <a16:creationId xmlns:a16="http://schemas.microsoft.com/office/drawing/2014/main" id="{81C25AA6-8FAC-D10B-30D1-B2DEA30A4861}"/>
              </a:ext>
            </a:extLst>
          </p:cNvPr>
          <p:cNvCxnSpPr>
            <a:cxnSpLocks noChangeShapeType="1"/>
            <a:stCxn id="8" idx="5"/>
            <a:endCxn id="7" idx="3"/>
          </p:cNvCxnSpPr>
          <p:nvPr/>
        </p:nvCxnSpPr>
        <p:spPr bwMode="auto">
          <a:xfrm flipV="1">
            <a:off x="3490940" y="4506834"/>
            <a:ext cx="2299167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6" name="Oval 14">
            <a:extLst>
              <a:ext uri="{FF2B5EF4-FFF2-40B4-BE49-F238E27FC236}">
                <a16:creationId xmlns:a16="http://schemas.microsoft.com/office/drawing/2014/main" id="{BDEB726E-3156-DF99-BD6B-17C2952D6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4452" y="3682984"/>
            <a:ext cx="720005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H</a:t>
            </a:r>
          </a:p>
        </p:txBody>
      </p:sp>
      <p:sp>
        <p:nvSpPr>
          <p:cNvPr id="17" name="Oval 15">
            <a:extLst>
              <a:ext uri="{FF2B5EF4-FFF2-40B4-BE49-F238E27FC236}">
                <a16:creationId xmlns:a16="http://schemas.microsoft.com/office/drawing/2014/main" id="{46146AAA-F03A-91F2-9E17-154C883C6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0802" y="2271697"/>
            <a:ext cx="720005" cy="96519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D</a:t>
            </a:r>
          </a:p>
        </p:txBody>
      </p:sp>
      <p:sp>
        <p:nvSpPr>
          <p:cNvPr id="18" name="Oval 16">
            <a:extLst>
              <a:ext uri="{FF2B5EF4-FFF2-40B4-BE49-F238E27FC236}">
                <a16:creationId xmlns:a16="http://schemas.microsoft.com/office/drawing/2014/main" id="{D17EBA28-1E24-F44B-F3AA-7D4FDACDF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1702" y="2271697"/>
            <a:ext cx="720005" cy="96519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C</a:t>
            </a:r>
          </a:p>
        </p:txBody>
      </p:sp>
      <p:sp>
        <p:nvSpPr>
          <p:cNvPr id="19" name="Oval 17">
            <a:extLst>
              <a:ext uri="{FF2B5EF4-FFF2-40B4-BE49-F238E27FC236}">
                <a16:creationId xmlns:a16="http://schemas.microsoft.com/office/drawing/2014/main" id="{BA600FD9-80AA-5FC2-E7A5-60D180308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114" y="3682984"/>
            <a:ext cx="720008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G</a:t>
            </a:r>
          </a:p>
        </p:txBody>
      </p:sp>
      <p:cxnSp>
        <p:nvCxnSpPr>
          <p:cNvPr id="20" name="AutoShape 18">
            <a:extLst>
              <a:ext uri="{FF2B5EF4-FFF2-40B4-BE49-F238E27FC236}">
                <a16:creationId xmlns:a16="http://schemas.microsoft.com/office/drawing/2014/main" id="{65BA0770-BC2B-6C8D-88CF-A6B60BE925BA}"/>
              </a:ext>
            </a:extLst>
          </p:cNvPr>
          <p:cNvCxnSpPr>
            <a:cxnSpLocks noChangeShapeType="1"/>
            <a:stCxn id="18" idx="5"/>
            <a:endCxn id="16" idx="1"/>
          </p:cNvCxnSpPr>
          <p:nvPr/>
        </p:nvCxnSpPr>
        <p:spPr bwMode="auto">
          <a:xfrm>
            <a:off x="7996265" y="3095543"/>
            <a:ext cx="1173629" cy="7287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1" name="AutoShape 19">
            <a:extLst>
              <a:ext uri="{FF2B5EF4-FFF2-40B4-BE49-F238E27FC236}">
                <a16:creationId xmlns:a16="http://schemas.microsoft.com/office/drawing/2014/main" id="{2621FD4D-92CD-8111-0158-13C452741CDE}"/>
              </a:ext>
            </a:extLst>
          </p:cNvPr>
          <p:cNvCxnSpPr>
            <a:cxnSpLocks noChangeShapeType="1"/>
            <a:stCxn id="19" idx="6"/>
            <a:endCxn id="16" idx="2"/>
          </p:cNvCxnSpPr>
          <p:nvPr/>
        </p:nvCxnSpPr>
        <p:spPr bwMode="auto">
          <a:xfrm>
            <a:off x="8100122" y="4165584"/>
            <a:ext cx="96433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2" name="AutoShape 20">
            <a:extLst>
              <a:ext uri="{FF2B5EF4-FFF2-40B4-BE49-F238E27FC236}">
                <a16:creationId xmlns:a16="http://schemas.microsoft.com/office/drawing/2014/main" id="{90FFB7FB-1536-2B2E-7CD9-4A6BE0EA858C}"/>
              </a:ext>
            </a:extLst>
          </p:cNvPr>
          <p:cNvCxnSpPr>
            <a:cxnSpLocks noChangeShapeType="1"/>
            <a:stCxn id="18" idx="4"/>
            <a:endCxn id="19" idx="0"/>
          </p:cNvCxnSpPr>
          <p:nvPr/>
        </p:nvCxnSpPr>
        <p:spPr bwMode="auto">
          <a:xfrm flipH="1">
            <a:off x="7740118" y="3236893"/>
            <a:ext cx="1587" cy="4460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3" name="AutoShape 21">
            <a:extLst>
              <a:ext uri="{FF2B5EF4-FFF2-40B4-BE49-F238E27FC236}">
                <a16:creationId xmlns:a16="http://schemas.microsoft.com/office/drawing/2014/main" id="{EC6DA4F6-6DDA-5899-4F31-742CFD2A4EEE}"/>
              </a:ext>
            </a:extLst>
          </p:cNvPr>
          <p:cNvCxnSpPr>
            <a:cxnSpLocks noChangeShapeType="1"/>
            <a:stCxn id="18" idx="6"/>
            <a:endCxn id="17" idx="2"/>
          </p:cNvCxnSpPr>
          <p:nvPr/>
        </p:nvCxnSpPr>
        <p:spPr bwMode="auto">
          <a:xfrm>
            <a:off x="8101707" y="2754295"/>
            <a:ext cx="96909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4" name="AutoShape 22">
            <a:extLst>
              <a:ext uri="{FF2B5EF4-FFF2-40B4-BE49-F238E27FC236}">
                <a16:creationId xmlns:a16="http://schemas.microsoft.com/office/drawing/2014/main" id="{0D7066BA-08B8-B757-A7A5-EF0A880D5B73}"/>
              </a:ext>
            </a:extLst>
          </p:cNvPr>
          <p:cNvCxnSpPr>
            <a:cxnSpLocks noChangeShapeType="1"/>
            <a:stCxn id="7" idx="6"/>
            <a:endCxn id="19" idx="2"/>
          </p:cNvCxnSpPr>
          <p:nvPr/>
        </p:nvCxnSpPr>
        <p:spPr bwMode="auto">
          <a:xfrm>
            <a:off x="6404672" y="4165584"/>
            <a:ext cx="97544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5" name="Text Box 23">
            <a:extLst>
              <a:ext uri="{FF2B5EF4-FFF2-40B4-BE49-F238E27FC236}">
                <a16:creationId xmlns:a16="http://schemas.microsoft.com/office/drawing/2014/main" id="{B1385BF7-8645-8120-9D62-11BEF431D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510" y="6199514"/>
            <a:ext cx="6419938" cy="6482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>
              <a:spcBef>
                <a:spcPct val="50000"/>
              </a:spcBef>
            </a:pPr>
            <a:r>
              <a:rPr kumimoji="1" lang="en-US" altLang="en-US" sz="2400" b="1" dirty="0">
                <a:latin typeface="Courier New" panose="02070309020205020404" pitchFamily="49" charset="0"/>
              </a:rPr>
              <a:t>E</a:t>
            </a:r>
          </a:p>
        </p:txBody>
      </p:sp>
      <p:sp>
        <p:nvSpPr>
          <p:cNvPr id="26" name="Text Box 24">
            <a:extLst>
              <a:ext uri="{FF2B5EF4-FFF2-40B4-BE49-F238E27FC236}">
                <a16:creationId xmlns:a16="http://schemas.microsoft.com/office/drawing/2014/main" id="{849F3A0D-4BAE-9545-528F-E9123A028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7249" y="6864898"/>
            <a:ext cx="669215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FIFO Queue</a:t>
            </a:r>
          </a:p>
        </p:txBody>
      </p:sp>
      <p:sp>
        <p:nvSpPr>
          <p:cNvPr id="27" name="Text Box 25">
            <a:extLst>
              <a:ext uri="{FF2B5EF4-FFF2-40B4-BE49-F238E27FC236}">
                <a16:creationId xmlns:a16="http://schemas.microsoft.com/office/drawing/2014/main" id="{B5DF7306-F1FE-5027-E1C7-0E1CDA3F5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7802" y="1822434"/>
            <a:ext cx="890644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en-US" sz="2400" b="1">
                <a:solidFill>
                  <a:srgbClr val="006600"/>
                </a:solidFill>
                <a:latin typeface="Courier New" panose="02070309020205020404" pitchFamily="49" charset="0"/>
              </a:rPr>
              <a:t>-</a:t>
            </a:r>
          </a:p>
        </p:txBody>
      </p:sp>
      <p:sp>
        <p:nvSpPr>
          <p:cNvPr id="28" name="Text Box 26">
            <a:extLst>
              <a:ext uri="{FF2B5EF4-FFF2-40B4-BE49-F238E27FC236}">
                <a16:creationId xmlns:a16="http://schemas.microsoft.com/office/drawing/2014/main" id="{731A030E-51D3-9F93-1176-AD133F47B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202" y="6216633"/>
            <a:ext cx="1956087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front</a:t>
            </a:r>
          </a:p>
        </p:txBody>
      </p:sp>
      <p:sp>
        <p:nvSpPr>
          <p:cNvPr id="29" name="Text Box 27">
            <a:extLst>
              <a:ext uri="{FF2B5EF4-FFF2-40B4-BE49-F238E27FC236}">
                <a16:creationId xmlns:a16="http://schemas.microsoft.com/office/drawing/2014/main" id="{C58F30EE-1592-20E2-A4D0-08A481FB9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119" y="6199514"/>
            <a:ext cx="3907855" cy="5891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dequeue next vertex F</a:t>
            </a:r>
          </a:p>
        </p:txBody>
      </p:sp>
    </p:spTree>
    <p:extLst>
      <p:ext uri="{BB962C8B-B14F-4D97-AF65-F5344CB8AC3E}">
        <p14:creationId xmlns:p14="http://schemas.microsoft.com/office/powerpoint/2010/main" val="77786478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AutoShape 22">
            <a:extLst>
              <a:ext uri="{FF2B5EF4-FFF2-40B4-BE49-F238E27FC236}">
                <a16:creationId xmlns:a16="http://schemas.microsoft.com/office/drawing/2014/main" id="{0D7066BA-08B8-B757-A7A5-EF0A880D5B73}"/>
              </a:ext>
            </a:extLst>
          </p:cNvPr>
          <p:cNvCxnSpPr>
            <a:cxnSpLocks noChangeShapeType="1"/>
            <a:stCxn id="7" idx="6"/>
            <a:endCxn id="19" idx="2"/>
          </p:cNvCxnSpPr>
          <p:nvPr/>
        </p:nvCxnSpPr>
        <p:spPr bwMode="auto">
          <a:xfrm>
            <a:off x="6404672" y="4165584"/>
            <a:ext cx="97544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5" name="AutoShape 32">
            <a:extLst>
              <a:ext uri="{FF2B5EF4-FFF2-40B4-BE49-F238E27FC236}">
                <a16:creationId xmlns:a16="http://schemas.microsoft.com/office/drawing/2014/main" id="{93043932-A1AE-B85B-C377-9ED157A6F90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44668" y="4186529"/>
            <a:ext cx="1404938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2" name="AutoShape 29">
            <a:extLst>
              <a:ext uri="{FF2B5EF4-FFF2-40B4-BE49-F238E27FC236}">
                <a16:creationId xmlns:a16="http://schemas.microsoft.com/office/drawing/2014/main" id="{E43AB715-B371-9988-28E9-1980751D8FC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281290" y="4460700"/>
            <a:ext cx="1120674" cy="703689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0" name="AutoShape 30">
            <a:extLst>
              <a:ext uri="{FF2B5EF4-FFF2-40B4-BE49-F238E27FC236}">
                <a16:creationId xmlns:a16="http://schemas.microsoft.com/office/drawing/2014/main" id="{059472BE-3451-6628-BCC9-0B57C77C0CD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43172" y="3011718"/>
            <a:ext cx="1587" cy="22272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1" name="AutoShape 26">
            <a:extLst>
              <a:ext uri="{FF2B5EF4-FFF2-40B4-BE49-F238E27FC236}">
                <a16:creationId xmlns:a16="http://schemas.microsoft.com/office/drawing/2014/main" id="{78A31555-FF6D-DD7C-6CF4-07669B33CFF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37309" y="2734072"/>
            <a:ext cx="2519363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" name="AutoShape 29">
            <a:extLst>
              <a:ext uri="{FF2B5EF4-FFF2-40B4-BE49-F238E27FC236}">
                <a16:creationId xmlns:a16="http://schemas.microsoft.com/office/drawing/2014/main" id="{0330AF9F-B02F-A84F-E956-435A88D8FF3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44668" y="2776537"/>
            <a:ext cx="0" cy="11096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2F8DEEC-895A-368B-1B91-37437CFE5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EX-</a:t>
            </a:r>
            <a:r>
              <a:rPr lang="ar-IQ" dirty="0"/>
              <a:t>1</a:t>
            </a:r>
            <a:r>
              <a:rPr lang="en-US" dirty="0"/>
              <a:t> Cont..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A9FDF7-825D-B7F0-1BB6-F295C545AC0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3B9917CC-8CC9-A7BC-1DB7-5D5ABD2F7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4789" y="2282809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EF897811-1547-5041-DE1B-3CDD12747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2282809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7" name="Oval 5">
            <a:extLst>
              <a:ext uri="{FF2B5EF4-FFF2-40B4-BE49-F238E27FC236}">
                <a16:creationId xmlns:a16="http://schemas.microsoft.com/office/drawing/2014/main" id="{0394D1B5-C9E1-CD8E-8D7F-28C1FEFC4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3682984"/>
            <a:ext cx="720008" cy="965200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8" name="Oval 6">
            <a:extLst>
              <a:ext uri="{FF2B5EF4-FFF2-40B4-BE49-F238E27FC236}">
                <a16:creationId xmlns:a16="http://schemas.microsoft.com/office/drawing/2014/main" id="{8547B45A-2C78-E9CC-E237-7E5FC1E5D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6377" y="4800584"/>
            <a:ext cx="720005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9" name="Oval 7">
            <a:extLst>
              <a:ext uri="{FF2B5EF4-FFF2-40B4-BE49-F238E27FC236}">
                <a16:creationId xmlns:a16="http://schemas.microsoft.com/office/drawing/2014/main" id="{C844972B-1ABD-2BBB-A305-F9E9A308E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077" y="3682984"/>
            <a:ext cx="720005" cy="965200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E</a:t>
            </a:r>
          </a:p>
        </p:txBody>
      </p:sp>
      <p:cxnSp>
        <p:nvCxnSpPr>
          <p:cNvPr id="10" name="AutoShape 8">
            <a:extLst>
              <a:ext uri="{FF2B5EF4-FFF2-40B4-BE49-F238E27FC236}">
                <a16:creationId xmlns:a16="http://schemas.microsoft.com/office/drawing/2014/main" id="{0F067A06-1038-4BF3-14E5-674A6611C4B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69584" y="3158583"/>
            <a:ext cx="1587" cy="15525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AutoShape 9">
            <a:extLst>
              <a:ext uri="{FF2B5EF4-FFF2-40B4-BE49-F238E27FC236}">
                <a16:creationId xmlns:a16="http://schemas.microsoft.com/office/drawing/2014/main" id="{62F17939-E816-AA07-F495-1F36E4E55EBF}"/>
              </a:ext>
            </a:extLst>
          </p:cNvPr>
          <p:cNvCxnSpPr>
            <a:cxnSpLocks noChangeShapeType="1"/>
            <a:stCxn id="7" idx="0"/>
            <a:endCxn id="6" idx="4"/>
          </p:cNvCxnSpPr>
          <p:nvPr/>
        </p:nvCxnSpPr>
        <p:spPr bwMode="auto">
          <a:xfrm flipV="1">
            <a:off x="6044668" y="3248009"/>
            <a:ext cx="0" cy="4349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" name="AutoShape 10">
            <a:extLst>
              <a:ext uri="{FF2B5EF4-FFF2-40B4-BE49-F238E27FC236}">
                <a16:creationId xmlns:a16="http://schemas.microsoft.com/office/drawing/2014/main" id="{90CCCEB2-BA63-FAE7-C623-9A5A9AC30561}"/>
              </a:ext>
            </a:extLst>
          </p:cNvPr>
          <p:cNvCxnSpPr>
            <a:cxnSpLocks noChangeShapeType="1"/>
            <a:stCxn id="9" idx="6"/>
            <a:endCxn id="7" idx="2"/>
          </p:cNvCxnSpPr>
          <p:nvPr/>
        </p:nvCxnSpPr>
        <p:spPr bwMode="auto">
          <a:xfrm>
            <a:off x="4879082" y="4165584"/>
            <a:ext cx="80558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3" name="AutoShape 11">
            <a:extLst>
              <a:ext uri="{FF2B5EF4-FFF2-40B4-BE49-F238E27FC236}">
                <a16:creationId xmlns:a16="http://schemas.microsoft.com/office/drawing/2014/main" id="{90A564FE-C565-EDCE-D601-DB4415B543C2}"/>
              </a:ext>
            </a:extLst>
          </p:cNvPr>
          <p:cNvCxnSpPr>
            <a:cxnSpLocks noChangeShapeType="1"/>
            <a:stCxn id="8" idx="7"/>
            <a:endCxn id="9" idx="3"/>
          </p:cNvCxnSpPr>
          <p:nvPr/>
        </p:nvCxnSpPr>
        <p:spPr bwMode="auto">
          <a:xfrm flipV="1">
            <a:off x="3490940" y="4506834"/>
            <a:ext cx="773579" cy="4351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" name="AutoShape 12">
            <a:extLst>
              <a:ext uri="{FF2B5EF4-FFF2-40B4-BE49-F238E27FC236}">
                <a16:creationId xmlns:a16="http://schemas.microsoft.com/office/drawing/2014/main" id="{732D8820-87A9-58B9-E9F3-931D7626145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67483" y="2765409"/>
            <a:ext cx="208986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5" name="AutoShape 13">
            <a:extLst>
              <a:ext uri="{FF2B5EF4-FFF2-40B4-BE49-F238E27FC236}">
                <a16:creationId xmlns:a16="http://schemas.microsoft.com/office/drawing/2014/main" id="{81C25AA6-8FAC-D10B-30D1-B2DEA30A4861}"/>
              </a:ext>
            </a:extLst>
          </p:cNvPr>
          <p:cNvCxnSpPr>
            <a:cxnSpLocks noChangeShapeType="1"/>
            <a:stCxn id="8" idx="5"/>
            <a:endCxn id="7" idx="3"/>
          </p:cNvCxnSpPr>
          <p:nvPr/>
        </p:nvCxnSpPr>
        <p:spPr bwMode="auto">
          <a:xfrm flipV="1">
            <a:off x="3490940" y="4506834"/>
            <a:ext cx="2299167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6" name="Oval 14">
            <a:extLst>
              <a:ext uri="{FF2B5EF4-FFF2-40B4-BE49-F238E27FC236}">
                <a16:creationId xmlns:a16="http://schemas.microsoft.com/office/drawing/2014/main" id="{BDEB726E-3156-DF99-BD6B-17C2952D6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4452" y="3682984"/>
            <a:ext cx="720005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H</a:t>
            </a:r>
          </a:p>
        </p:txBody>
      </p:sp>
      <p:sp>
        <p:nvSpPr>
          <p:cNvPr id="17" name="Oval 15">
            <a:extLst>
              <a:ext uri="{FF2B5EF4-FFF2-40B4-BE49-F238E27FC236}">
                <a16:creationId xmlns:a16="http://schemas.microsoft.com/office/drawing/2014/main" id="{46146AAA-F03A-91F2-9E17-154C883C6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0802" y="2271697"/>
            <a:ext cx="720005" cy="96519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D</a:t>
            </a:r>
          </a:p>
        </p:txBody>
      </p:sp>
      <p:sp>
        <p:nvSpPr>
          <p:cNvPr id="18" name="Oval 16">
            <a:extLst>
              <a:ext uri="{FF2B5EF4-FFF2-40B4-BE49-F238E27FC236}">
                <a16:creationId xmlns:a16="http://schemas.microsoft.com/office/drawing/2014/main" id="{D17EBA28-1E24-F44B-F3AA-7D4FDACDF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1702" y="2271697"/>
            <a:ext cx="720005" cy="96519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C</a:t>
            </a:r>
          </a:p>
        </p:txBody>
      </p:sp>
      <p:sp>
        <p:nvSpPr>
          <p:cNvPr id="19" name="Oval 17">
            <a:extLst>
              <a:ext uri="{FF2B5EF4-FFF2-40B4-BE49-F238E27FC236}">
                <a16:creationId xmlns:a16="http://schemas.microsoft.com/office/drawing/2014/main" id="{BA600FD9-80AA-5FC2-E7A5-60D180308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114" y="3682984"/>
            <a:ext cx="720008" cy="965200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G</a:t>
            </a:r>
          </a:p>
        </p:txBody>
      </p:sp>
      <p:cxnSp>
        <p:nvCxnSpPr>
          <p:cNvPr id="20" name="AutoShape 18">
            <a:extLst>
              <a:ext uri="{FF2B5EF4-FFF2-40B4-BE49-F238E27FC236}">
                <a16:creationId xmlns:a16="http://schemas.microsoft.com/office/drawing/2014/main" id="{65BA0770-BC2B-6C8D-88CF-A6B60BE925BA}"/>
              </a:ext>
            </a:extLst>
          </p:cNvPr>
          <p:cNvCxnSpPr>
            <a:cxnSpLocks noChangeShapeType="1"/>
            <a:stCxn id="18" idx="5"/>
            <a:endCxn id="16" idx="1"/>
          </p:cNvCxnSpPr>
          <p:nvPr/>
        </p:nvCxnSpPr>
        <p:spPr bwMode="auto">
          <a:xfrm>
            <a:off x="7996265" y="3095543"/>
            <a:ext cx="1173629" cy="7287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1" name="AutoShape 19">
            <a:extLst>
              <a:ext uri="{FF2B5EF4-FFF2-40B4-BE49-F238E27FC236}">
                <a16:creationId xmlns:a16="http://schemas.microsoft.com/office/drawing/2014/main" id="{2621FD4D-92CD-8111-0158-13C452741CDE}"/>
              </a:ext>
            </a:extLst>
          </p:cNvPr>
          <p:cNvCxnSpPr>
            <a:cxnSpLocks noChangeShapeType="1"/>
            <a:stCxn id="19" idx="6"/>
            <a:endCxn id="16" idx="2"/>
          </p:cNvCxnSpPr>
          <p:nvPr/>
        </p:nvCxnSpPr>
        <p:spPr bwMode="auto">
          <a:xfrm>
            <a:off x="8100122" y="4165584"/>
            <a:ext cx="96433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2" name="AutoShape 20">
            <a:extLst>
              <a:ext uri="{FF2B5EF4-FFF2-40B4-BE49-F238E27FC236}">
                <a16:creationId xmlns:a16="http://schemas.microsoft.com/office/drawing/2014/main" id="{90FFB7FB-1536-2B2E-7CD9-4A6BE0EA858C}"/>
              </a:ext>
            </a:extLst>
          </p:cNvPr>
          <p:cNvCxnSpPr>
            <a:cxnSpLocks noChangeShapeType="1"/>
            <a:stCxn id="18" idx="4"/>
            <a:endCxn id="19" idx="0"/>
          </p:cNvCxnSpPr>
          <p:nvPr/>
        </p:nvCxnSpPr>
        <p:spPr bwMode="auto">
          <a:xfrm flipH="1">
            <a:off x="7740118" y="3236893"/>
            <a:ext cx="1587" cy="4460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3" name="AutoShape 21">
            <a:extLst>
              <a:ext uri="{FF2B5EF4-FFF2-40B4-BE49-F238E27FC236}">
                <a16:creationId xmlns:a16="http://schemas.microsoft.com/office/drawing/2014/main" id="{EC6DA4F6-6DDA-5899-4F31-742CFD2A4EEE}"/>
              </a:ext>
            </a:extLst>
          </p:cNvPr>
          <p:cNvCxnSpPr>
            <a:cxnSpLocks noChangeShapeType="1"/>
            <a:stCxn id="18" idx="6"/>
            <a:endCxn id="17" idx="2"/>
          </p:cNvCxnSpPr>
          <p:nvPr/>
        </p:nvCxnSpPr>
        <p:spPr bwMode="auto">
          <a:xfrm>
            <a:off x="8101707" y="2754295"/>
            <a:ext cx="96909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5" name="Text Box 23">
            <a:extLst>
              <a:ext uri="{FF2B5EF4-FFF2-40B4-BE49-F238E27FC236}">
                <a16:creationId xmlns:a16="http://schemas.microsoft.com/office/drawing/2014/main" id="{B1385BF7-8645-8120-9D62-11BEF431D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510" y="6199514"/>
            <a:ext cx="6419938" cy="6482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>
              <a:spcBef>
                <a:spcPct val="50000"/>
              </a:spcBef>
            </a:pPr>
            <a:r>
              <a:rPr kumimoji="1" lang="en-US" altLang="en-US" sz="2400" b="1" dirty="0">
                <a:latin typeface="Courier New" panose="02070309020205020404" pitchFamily="49" charset="0"/>
              </a:rPr>
              <a:t>E,G</a:t>
            </a:r>
          </a:p>
        </p:txBody>
      </p:sp>
      <p:sp>
        <p:nvSpPr>
          <p:cNvPr id="26" name="Text Box 24">
            <a:extLst>
              <a:ext uri="{FF2B5EF4-FFF2-40B4-BE49-F238E27FC236}">
                <a16:creationId xmlns:a16="http://schemas.microsoft.com/office/drawing/2014/main" id="{849F3A0D-4BAE-9545-528F-E9123A028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7249" y="6864898"/>
            <a:ext cx="669215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FIFO Queue</a:t>
            </a:r>
          </a:p>
        </p:txBody>
      </p:sp>
      <p:sp>
        <p:nvSpPr>
          <p:cNvPr id="27" name="Text Box 25">
            <a:extLst>
              <a:ext uri="{FF2B5EF4-FFF2-40B4-BE49-F238E27FC236}">
                <a16:creationId xmlns:a16="http://schemas.microsoft.com/office/drawing/2014/main" id="{B5DF7306-F1FE-5027-E1C7-0E1CDA3F5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7802" y="1822434"/>
            <a:ext cx="890644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en-US" sz="2400" b="1">
                <a:solidFill>
                  <a:srgbClr val="006600"/>
                </a:solidFill>
                <a:latin typeface="Courier New" panose="02070309020205020404" pitchFamily="49" charset="0"/>
              </a:rPr>
              <a:t>-</a:t>
            </a:r>
          </a:p>
        </p:txBody>
      </p:sp>
      <p:sp>
        <p:nvSpPr>
          <p:cNvPr id="28" name="Text Box 26">
            <a:extLst>
              <a:ext uri="{FF2B5EF4-FFF2-40B4-BE49-F238E27FC236}">
                <a16:creationId xmlns:a16="http://schemas.microsoft.com/office/drawing/2014/main" id="{731A030E-51D3-9F93-1176-AD133F47B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202" y="6216633"/>
            <a:ext cx="1956087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front</a:t>
            </a:r>
          </a:p>
        </p:txBody>
      </p:sp>
      <p:sp>
        <p:nvSpPr>
          <p:cNvPr id="29" name="Text Box 27">
            <a:extLst>
              <a:ext uri="{FF2B5EF4-FFF2-40B4-BE49-F238E27FC236}">
                <a16:creationId xmlns:a16="http://schemas.microsoft.com/office/drawing/2014/main" id="{C58F30EE-1592-20E2-A4D0-08A481FB9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119" y="6199514"/>
            <a:ext cx="3907855" cy="5891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G discovered</a:t>
            </a:r>
          </a:p>
        </p:txBody>
      </p:sp>
    </p:spTree>
    <p:extLst>
      <p:ext uri="{BB962C8B-B14F-4D97-AF65-F5344CB8AC3E}">
        <p14:creationId xmlns:p14="http://schemas.microsoft.com/office/powerpoint/2010/main" val="393853982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AutoShape 22">
            <a:extLst>
              <a:ext uri="{FF2B5EF4-FFF2-40B4-BE49-F238E27FC236}">
                <a16:creationId xmlns:a16="http://schemas.microsoft.com/office/drawing/2014/main" id="{0D7066BA-08B8-B757-A7A5-EF0A880D5B73}"/>
              </a:ext>
            </a:extLst>
          </p:cNvPr>
          <p:cNvCxnSpPr>
            <a:cxnSpLocks noChangeShapeType="1"/>
            <a:stCxn id="7" idx="6"/>
            <a:endCxn id="19" idx="2"/>
          </p:cNvCxnSpPr>
          <p:nvPr/>
        </p:nvCxnSpPr>
        <p:spPr bwMode="auto">
          <a:xfrm>
            <a:off x="6404672" y="4165584"/>
            <a:ext cx="97544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5" name="AutoShape 32">
            <a:extLst>
              <a:ext uri="{FF2B5EF4-FFF2-40B4-BE49-F238E27FC236}">
                <a16:creationId xmlns:a16="http://schemas.microsoft.com/office/drawing/2014/main" id="{93043932-A1AE-B85B-C377-9ED157A6F90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44668" y="4186529"/>
            <a:ext cx="1404938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2" name="AutoShape 29">
            <a:extLst>
              <a:ext uri="{FF2B5EF4-FFF2-40B4-BE49-F238E27FC236}">
                <a16:creationId xmlns:a16="http://schemas.microsoft.com/office/drawing/2014/main" id="{E43AB715-B371-9988-28E9-1980751D8FC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281290" y="4460700"/>
            <a:ext cx="1120674" cy="703689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0" name="AutoShape 30">
            <a:extLst>
              <a:ext uri="{FF2B5EF4-FFF2-40B4-BE49-F238E27FC236}">
                <a16:creationId xmlns:a16="http://schemas.microsoft.com/office/drawing/2014/main" id="{059472BE-3451-6628-BCC9-0B57C77C0CD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43172" y="3011718"/>
            <a:ext cx="1587" cy="22272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1" name="AutoShape 26">
            <a:extLst>
              <a:ext uri="{FF2B5EF4-FFF2-40B4-BE49-F238E27FC236}">
                <a16:creationId xmlns:a16="http://schemas.microsoft.com/office/drawing/2014/main" id="{78A31555-FF6D-DD7C-6CF4-07669B33CFF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37309" y="2734072"/>
            <a:ext cx="2519363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" name="AutoShape 29">
            <a:extLst>
              <a:ext uri="{FF2B5EF4-FFF2-40B4-BE49-F238E27FC236}">
                <a16:creationId xmlns:a16="http://schemas.microsoft.com/office/drawing/2014/main" id="{0330AF9F-B02F-A84F-E956-435A88D8FF3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44668" y="2776537"/>
            <a:ext cx="0" cy="11096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2F8DEEC-895A-368B-1B91-37437CFE5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EX-</a:t>
            </a:r>
            <a:r>
              <a:rPr lang="ar-IQ" dirty="0"/>
              <a:t>1</a:t>
            </a:r>
            <a:r>
              <a:rPr lang="en-US" dirty="0"/>
              <a:t> Cont..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A9FDF7-825D-B7F0-1BB6-F295C545AC0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3B9917CC-8CC9-A7BC-1DB7-5D5ABD2F7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4789" y="2282809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EF897811-1547-5041-DE1B-3CDD12747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2282809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7" name="Oval 5">
            <a:extLst>
              <a:ext uri="{FF2B5EF4-FFF2-40B4-BE49-F238E27FC236}">
                <a16:creationId xmlns:a16="http://schemas.microsoft.com/office/drawing/2014/main" id="{0394D1B5-C9E1-CD8E-8D7F-28C1FEFC4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3682984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8" name="Oval 6">
            <a:extLst>
              <a:ext uri="{FF2B5EF4-FFF2-40B4-BE49-F238E27FC236}">
                <a16:creationId xmlns:a16="http://schemas.microsoft.com/office/drawing/2014/main" id="{8547B45A-2C78-E9CC-E237-7E5FC1E5D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6377" y="4800584"/>
            <a:ext cx="720005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9" name="Oval 7">
            <a:extLst>
              <a:ext uri="{FF2B5EF4-FFF2-40B4-BE49-F238E27FC236}">
                <a16:creationId xmlns:a16="http://schemas.microsoft.com/office/drawing/2014/main" id="{C844972B-1ABD-2BBB-A305-F9E9A308E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077" y="3682984"/>
            <a:ext cx="720005" cy="965200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E</a:t>
            </a:r>
          </a:p>
        </p:txBody>
      </p:sp>
      <p:cxnSp>
        <p:nvCxnSpPr>
          <p:cNvPr id="10" name="AutoShape 8">
            <a:extLst>
              <a:ext uri="{FF2B5EF4-FFF2-40B4-BE49-F238E27FC236}">
                <a16:creationId xmlns:a16="http://schemas.microsoft.com/office/drawing/2014/main" id="{0F067A06-1038-4BF3-14E5-674A6611C4B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69584" y="3158583"/>
            <a:ext cx="1587" cy="15525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AutoShape 9">
            <a:extLst>
              <a:ext uri="{FF2B5EF4-FFF2-40B4-BE49-F238E27FC236}">
                <a16:creationId xmlns:a16="http://schemas.microsoft.com/office/drawing/2014/main" id="{62F17939-E816-AA07-F495-1F36E4E55EBF}"/>
              </a:ext>
            </a:extLst>
          </p:cNvPr>
          <p:cNvCxnSpPr>
            <a:cxnSpLocks noChangeShapeType="1"/>
            <a:stCxn id="7" idx="0"/>
            <a:endCxn id="6" idx="4"/>
          </p:cNvCxnSpPr>
          <p:nvPr/>
        </p:nvCxnSpPr>
        <p:spPr bwMode="auto">
          <a:xfrm flipV="1">
            <a:off x="6044668" y="3248009"/>
            <a:ext cx="0" cy="4349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" name="AutoShape 10">
            <a:extLst>
              <a:ext uri="{FF2B5EF4-FFF2-40B4-BE49-F238E27FC236}">
                <a16:creationId xmlns:a16="http://schemas.microsoft.com/office/drawing/2014/main" id="{90CCCEB2-BA63-FAE7-C623-9A5A9AC30561}"/>
              </a:ext>
            </a:extLst>
          </p:cNvPr>
          <p:cNvCxnSpPr>
            <a:cxnSpLocks noChangeShapeType="1"/>
            <a:stCxn id="9" idx="6"/>
            <a:endCxn id="7" idx="2"/>
          </p:cNvCxnSpPr>
          <p:nvPr/>
        </p:nvCxnSpPr>
        <p:spPr bwMode="auto">
          <a:xfrm>
            <a:off x="4879082" y="4165584"/>
            <a:ext cx="80558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3" name="AutoShape 11">
            <a:extLst>
              <a:ext uri="{FF2B5EF4-FFF2-40B4-BE49-F238E27FC236}">
                <a16:creationId xmlns:a16="http://schemas.microsoft.com/office/drawing/2014/main" id="{90A564FE-C565-EDCE-D601-DB4415B543C2}"/>
              </a:ext>
            </a:extLst>
          </p:cNvPr>
          <p:cNvCxnSpPr>
            <a:cxnSpLocks noChangeShapeType="1"/>
            <a:stCxn id="8" idx="7"/>
            <a:endCxn id="9" idx="3"/>
          </p:cNvCxnSpPr>
          <p:nvPr/>
        </p:nvCxnSpPr>
        <p:spPr bwMode="auto">
          <a:xfrm flipV="1">
            <a:off x="3490940" y="4506834"/>
            <a:ext cx="773579" cy="4351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" name="AutoShape 12">
            <a:extLst>
              <a:ext uri="{FF2B5EF4-FFF2-40B4-BE49-F238E27FC236}">
                <a16:creationId xmlns:a16="http://schemas.microsoft.com/office/drawing/2014/main" id="{732D8820-87A9-58B9-E9F3-931D7626145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67483" y="2765409"/>
            <a:ext cx="208986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5" name="AutoShape 13">
            <a:extLst>
              <a:ext uri="{FF2B5EF4-FFF2-40B4-BE49-F238E27FC236}">
                <a16:creationId xmlns:a16="http://schemas.microsoft.com/office/drawing/2014/main" id="{81C25AA6-8FAC-D10B-30D1-B2DEA30A4861}"/>
              </a:ext>
            </a:extLst>
          </p:cNvPr>
          <p:cNvCxnSpPr>
            <a:cxnSpLocks noChangeShapeType="1"/>
            <a:stCxn id="8" idx="5"/>
            <a:endCxn id="7" idx="3"/>
          </p:cNvCxnSpPr>
          <p:nvPr/>
        </p:nvCxnSpPr>
        <p:spPr bwMode="auto">
          <a:xfrm flipV="1">
            <a:off x="3490940" y="4506834"/>
            <a:ext cx="2299167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6" name="Oval 14">
            <a:extLst>
              <a:ext uri="{FF2B5EF4-FFF2-40B4-BE49-F238E27FC236}">
                <a16:creationId xmlns:a16="http://schemas.microsoft.com/office/drawing/2014/main" id="{BDEB726E-3156-DF99-BD6B-17C2952D6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4452" y="3682984"/>
            <a:ext cx="720005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H</a:t>
            </a:r>
          </a:p>
        </p:txBody>
      </p:sp>
      <p:sp>
        <p:nvSpPr>
          <p:cNvPr id="17" name="Oval 15">
            <a:extLst>
              <a:ext uri="{FF2B5EF4-FFF2-40B4-BE49-F238E27FC236}">
                <a16:creationId xmlns:a16="http://schemas.microsoft.com/office/drawing/2014/main" id="{46146AAA-F03A-91F2-9E17-154C883C6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0802" y="2271697"/>
            <a:ext cx="720005" cy="96519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D</a:t>
            </a:r>
          </a:p>
        </p:txBody>
      </p:sp>
      <p:sp>
        <p:nvSpPr>
          <p:cNvPr id="18" name="Oval 16">
            <a:extLst>
              <a:ext uri="{FF2B5EF4-FFF2-40B4-BE49-F238E27FC236}">
                <a16:creationId xmlns:a16="http://schemas.microsoft.com/office/drawing/2014/main" id="{D17EBA28-1E24-F44B-F3AA-7D4FDACDF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1702" y="2271697"/>
            <a:ext cx="720005" cy="96519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C</a:t>
            </a:r>
          </a:p>
        </p:txBody>
      </p:sp>
      <p:sp>
        <p:nvSpPr>
          <p:cNvPr id="19" name="Oval 17">
            <a:extLst>
              <a:ext uri="{FF2B5EF4-FFF2-40B4-BE49-F238E27FC236}">
                <a16:creationId xmlns:a16="http://schemas.microsoft.com/office/drawing/2014/main" id="{BA600FD9-80AA-5FC2-E7A5-60D180308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114" y="3682984"/>
            <a:ext cx="720008" cy="965200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G</a:t>
            </a:r>
          </a:p>
        </p:txBody>
      </p:sp>
      <p:cxnSp>
        <p:nvCxnSpPr>
          <p:cNvPr id="20" name="AutoShape 18">
            <a:extLst>
              <a:ext uri="{FF2B5EF4-FFF2-40B4-BE49-F238E27FC236}">
                <a16:creationId xmlns:a16="http://schemas.microsoft.com/office/drawing/2014/main" id="{65BA0770-BC2B-6C8D-88CF-A6B60BE925BA}"/>
              </a:ext>
            </a:extLst>
          </p:cNvPr>
          <p:cNvCxnSpPr>
            <a:cxnSpLocks noChangeShapeType="1"/>
            <a:stCxn id="18" idx="5"/>
            <a:endCxn id="16" idx="1"/>
          </p:cNvCxnSpPr>
          <p:nvPr/>
        </p:nvCxnSpPr>
        <p:spPr bwMode="auto">
          <a:xfrm>
            <a:off x="7996265" y="3095543"/>
            <a:ext cx="1173629" cy="7287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1" name="AutoShape 19">
            <a:extLst>
              <a:ext uri="{FF2B5EF4-FFF2-40B4-BE49-F238E27FC236}">
                <a16:creationId xmlns:a16="http://schemas.microsoft.com/office/drawing/2014/main" id="{2621FD4D-92CD-8111-0158-13C452741CDE}"/>
              </a:ext>
            </a:extLst>
          </p:cNvPr>
          <p:cNvCxnSpPr>
            <a:cxnSpLocks noChangeShapeType="1"/>
            <a:stCxn id="19" idx="6"/>
            <a:endCxn id="16" idx="2"/>
          </p:cNvCxnSpPr>
          <p:nvPr/>
        </p:nvCxnSpPr>
        <p:spPr bwMode="auto">
          <a:xfrm>
            <a:off x="8100122" y="4165584"/>
            <a:ext cx="96433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2" name="AutoShape 20">
            <a:extLst>
              <a:ext uri="{FF2B5EF4-FFF2-40B4-BE49-F238E27FC236}">
                <a16:creationId xmlns:a16="http://schemas.microsoft.com/office/drawing/2014/main" id="{90FFB7FB-1536-2B2E-7CD9-4A6BE0EA858C}"/>
              </a:ext>
            </a:extLst>
          </p:cNvPr>
          <p:cNvCxnSpPr>
            <a:cxnSpLocks noChangeShapeType="1"/>
            <a:stCxn id="18" idx="4"/>
            <a:endCxn id="19" idx="0"/>
          </p:cNvCxnSpPr>
          <p:nvPr/>
        </p:nvCxnSpPr>
        <p:spPr bwMode="auto">
          <a:xfrm flipH="1">
            <a:off x="7740118" y="3236893"/>
            <a:ext cx="1587" cy="4460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3" name="AutoShape 21">
            <a:extLst>
              <a:ext uri="{FF2B5EF4-FFF2-40B4-BE49-F238E27FC236}">
                <a16:creationId xmlns:a16="http://schemas.microsoft.com/office/drawing/2014/main" id="{EC6DA4F6-6DDA-5899-4F31-742CFD2A4EEE}"/>
              </a:ext>
            </a:extLst>
          </p:cNvPr>
          <p:cNvCxnSpPr>
            <a:cxnSpLocks noChangeShapeType="1"/>
            <a:stCxn id="18" idx="6"/>
            <a:endCxn id="17" idx="2"/>
          </p:cNvCxnSpPr>
          <p:nvPr/>
        </p:nvCxnSpPr>
        <p:spPr bwMode="auto">
          <a:xfrm>
            <a:off x="8101707" y="2754295"/>
            <a:ext cx="96909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5" name="Text Box 23">
            <a:extLst>
              <a:ext uri="{FF2B5EF4-FFF2-40B4-BE49-F238E27FC236}">
                <a16:creationId xmlns:a16="http://schemas.microsoft.com/office/drawing/2014/main" id="{B1385BF7-8645-8120-9D62-11BEF431D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510" y="6199514"/>
            <a:ext cx="6419938" cy="6482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>
              <a:spcBef>
                <a:spcPct val="50000"/>
              </a:spcBef>
            </a:pPr>
            <a:r>
              <a:rPr kumimoji="1" lang="en-US" altLang="en-US" sz="2400" b="1" dirty="0">
                <a:latin typeface="Courier New" panose="02070309020205020404" pitchFamily="49" charset="0"/>
              </a:rPr>
              <a:t>E,G</a:t>
            </a:r>
          </a:p>
        </p:txBody>
      </p:sp>
      <p:sp>
        <p:nvSpPr>
          <p:cNvPr id="26" name="Text Box 24">
            <a:extLst>
              <a:ext uri="{FF2B5EF4-FFF2-40B4-BE49-F238E27FC236}">
                <a16:creationId xmlns:a16="http://schemas.microsoft.com/office/drawing/2014/main" id="{849F3A0D-4BAE-9545-528F-E9123A028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7249" y="6864898"/>
            <a:ext cx="669215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FIFO Queue</a:t>
            </a:r>
          </a:p>
        </p:txBody>
      </p:sp>
      <p:sp>
        <p:nvSpPr>
          <p:cNvPr id="27" name="Text Box 25">
            <a:extLst>
              <a:ext uri="{FF2B5EF4-FFF2-40B4-BE49-F238E27FC236}">
                <a16:creationId xmlns:a16="http://schemas.microsoft.com/office/drawing/2014/main" id="{B5DF7306-F1FE-5027-E1C7-0E1CDA3F5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7802" y="1822434"/>
            <a:ext cx="890644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en-US" sz="2400" b="1">
                <a:solidFill>
                  <a:srgbClr val="006600"/>
                </a:solidFill>
                <a:latin typeface="Courier New" panose="02070309020205020404" pitchFamily="49" charset="0"/>
              </a:rPr>
              <a:t>-</a:t>
            </a:r>
          </a:p>
        </p:txBody>
      </p:sp>
      <p:sp>
        <p:nvSpPr>
          <p:cNvPr id="28" name="Text Box 26">
            <a:extLst>
              <a:ext uri="{FF2B5EF4-FFF2-40B4-BE49-F238E27FC236}">
                <a16:creationId xmlns:a16="http://schemas.microsoft.com/office/drawing/2014/main" id="{731A030E-51D3-9F93-1176-AD133F47B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202" y="6216633"/>
            <a:ext cx="1956087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front</a:t>
            </a:r>
          </a:p>
        </p:txBody>
      </p:sp>
      <p:sp>
        <p:nvSpPr>
          <p:cNvPr id="29" name="Text Box 27">
            <a:extLst>
              <a:ext uri="{FF2B5EF4-FFF2-40B4-BE49-F238E27FC236}">
                <a16:creationId xmlns:a16="http://schemas.microsoft.com/office/drawing/2014/main" id="{C58F30EE-1592-20E2-A4D0-08A481FB9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119" y="6199514"/>
            <a:ext cx="3907855" cy="5891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 finished</a:t>
            </a:r>
          </a:p>
        </p:txBody>
      </p:sp>
    </p:spTree>
    <p:extLst>
      <p:ext uri="{BB962C8B-B14F-4D97-AF65-F5344CB8AC3E}">
        <p14:creationId xmlns:p14="http://schemas.microsoft.com/office/powerpoint/2010/main" val="106693648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AutoShape 22">
            <a:extLst>
              <a:ext uri="{FF2B5EF4-FFF2-40B4-BE49-F238E27FC236}">
                <a16:creationId xmlns:a16="http://schemas.microsoft.com/office/drawing/2014/main" id="{0D7066BA-08B8-B757-A7A5-EF0A880D5B73}"/>
              </a:ext>
            </a:extLst>
          </p:cNvPr>
          <p:cNvCxnSpPr>
            <a:cxnSpLocks noChangeShapeType="1"/>
            <a:stCxn id="7" idx="6"/>
            <a:endCxn id="19" idx="2"/>
          </p:cNvCxnSpPr>
          <p:nvPr/>
        </p:nvCxnSpPr>
        <p:spPr bwMode="auto">
          <a:xfrm>
            <a:off x="6404672" y="4165584"/>
            <a:ext cx="97544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5" name="AutoShape 32">
            <a:extLst>
              <a:ext uri="{FF2B5EF4-FFF2-40B4-BE49-F238E27FC236}">
                <a16:creationId xmlns:a16="http://schemas.microsoft.com/office/drawing/2014/main" id="{93043932-A1AE-B85B-C377-9ED157A6F90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44668" y="4186529"/>
            <a:ext cx="1404938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2" name="AutoShape 29">
            <a:extLst>
              <a:ext uri="{FF2B5EF4-FFF2-40B4-BE49-F238E27FC236}">
                <a16:creationId xmlns:a16="http://schemas.microsoft.com/office/drawing/2014/main" id="{E43AB715-B371-9988-28E9-1980751D8FC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281290" y="4460700"/>
            <a:ext cx="1120674" cy="703689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0" name="AutoShape 30">
            <a:extLst>
              <a:ext uri="{FF2B5EF4-FFF2-40B4-BE49-F238E27FC236}">
                <a16:creationId xmlns:a16="http://schemas.microsoft.com/office/drawing/2014/main" id="{059472BE-3451-6628-BCC9-0B57C77C0CD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43172" y="3011718"/>
            <a:ext cx="1587" cy="22272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1" name="AutoShape 26">
            <a:extLst>
              <a:ext uri="{FF2B5EF4-FFF2-40B4-BE49-F238E27FC236}">
                <a16:creationId xmlns:a16="http://schemas.microsoft.com/office/drawing/2014/main" id="{78A31555-FF6D-DD7C-6CF4-07669B33CFF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37309" y="2734072"/>
            <a:ext cx="2519363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" name="AutoShape 29">
            <a:extLst>
              <a:ext uri="{FF2B5EF4-FFF2-40B4-BE49-F238E27FC236}">
                <a16:creationId xmlns:a16="http://schemas.microsoft.com/office/drawing/2014/main" id="{0330AF9F-B02F-A84F-E956-435A88D8FF3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44668" y="2776537"/>
            <a:ext cx="0" cy="11096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2F8DEEC-895A-368B-1B91-37437CFE5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EX-</a:t>
            </a:r>
            <a:r>
              <a:rPr lang="ar-IQ" dirty="0"/>
              <a:t>1</a:t>
            </a:r>
            <a:r>
              <a:rPr lang="en-US" dirty="0"/>
              <a:t> Cont..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A9FDF7-825D-B7F0-1BB6-F295C545AC0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3B9917CC-8CC9-A7BC-1DB7-5D5ABD2F7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4789" y="2282809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EF897811-1547-5041-DE1B-3CDD12747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2282809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7" name="Oval 5">
            <a:extLst>
              <a:ext uri="{FF2B5EF4-FFF2-40B4-BE49-F238E27FC236}">
                <a16:creationId xmlns:a16="http://schemas.microsoft.com/office/drawing/2014/main" id="{0394D1B5-C9E1-CD8E-8D7F-28C1FEFC4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3682984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8" name="Oval 6">
            <a:extLst>
              <a:ext uri="{FF2B5EF4-FFF2-40B4-BE49-F238E27FC236}">
                <a16:creationId xmlns:a16="http://schemas.microsoft.com/office/drawing/2014/main" id="{8547B45A-2C78-E9CC-E237-7E5FC1E5D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6377" y="4800584"/>
            <a:ext cx="720005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9" name="Oval 7">
            <a:extLst>
              <a:ext uri="{FF2B5EF4-FFF2-40B4-BE49-F238E27FC236}">
                <a16:creationId xmlns:a16="http://schemas.microsoft.com/office/drawing/2014/main" id="{C844972B-1ABD-2BBB-A305-F9E9A308E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077" y="3682984"/>
            <a:ext cx="720005" cy="965200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E</a:t>
            </a:r>
          </a:p>
        </p:txBody>
      </p:sp>
      <p:cxnSp>
        <p:nvCxnSpPr>
          <p:cNvPr id="10" name="AutoShape 8">
            <a:extLst>
              <a:ext uri="{FF2B5EF4-FFF2-40B4-BE49-F238E27FC236}">
                <a16:creationId xmlns:a16="http://schemas.microsoft.com/office/drawing/2014/main" id="{0F067A06-1038-4BF3-14E5-674A6611C4B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69584" y="3158583"/>
            <a:ext cx="1587" cy="15525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AutoShape 9">
            <a:extLst>
              <a:ext uri="{FF2B5EF4-FFF2-40B4-BE49-F238E27FC236}">
                <a16:creationId xmlns:a16="http://schemas.microsoft.com/office/drawing/2014/main" id="{62F17939-E816-AA07-F495-1F36E4E55EBF}"/>
              </a:ext>
            </a:extLst>
          </p:cNvPr>
          <p:cNvCxnSpPr>
            <a:cxnSpLocks noChangeShapeType="1"/>
            <a:stCxn id="7" idx="0"/>
            <a:endCxn id="6" idx="4"/>
          </p:cNvCxnSpPr>
          <p:nvPr/>
        </p:nvCxnSpPr>
        <p:spPr bwMode="auto">
          <a:xfrm flipV="1">
            <a:off x="6044668" y="3248009"/>
            <a:ext cx="0" cy="4349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" name="AutoShape 10">
            <a:extLst>
              <a:ext uri="{FF2B5EF4-FFF2-40B4-BE49-F238E27FC236}">
                <a16:creationId xmlns:a16="http://schemas.microsoft.com/office/drawing/2014/main" id="{90CCCEB2-BA63-FAE7-C623-9A5A9AC30561}"/>
              </a:ext>
            </a:extLst>
          </p:cNvPr>
          <p:cNvCxnSpPr>
            <a:cxnSpLocks noChangeShapeType="1"/>
            <a:stCxn id="9" idx="6"/>
            <a:endCxn id="7" idx="2"/>
          </p:cNvCxnSpPr>
          <p:nvPr/>
        </p:nvCxnSpPr>
        <p:spPr bwMode="auto">
          <a:xfrm>
            <a:off x="4879082" y="4165584"/>
            <a:ext cx="80558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3" name="AutoShape 11">
            <a:extLst>
              <a:ext uri="{FF2B5EF4-FFF2-40B4-BE49-F238E27FC236}">
                <a16:creationId xmlns:a16="http://schemas.microsoft.com/office/drawing/2014/main" id="{90A564FE-C565-EDCE-D601-DB4415B543C2}"/>
              </a:ext>
            </a:extLst>
          </p:cNvPr>
          <p:cNvCxnSpPr>
            <a:cxnSpLocks noChangeShapeType="1"/>
            <a:stCxn id="8" idx="7"/>
            <a:endCxn id="9" idx="3"/>
          </p:cNvCxnSpPr>
          <p:nvPr/>
        </p:nvCxnSpPr>
        <p:spPr bwMode="auto">
          <a:xfrm flipV="1">
            <a:off x="3490940" y="4506834"/>
            <a:ext cx="773579" cy="4351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" name="AutoShape 12">
            <a:extLst>
              <a:ext uri="{FF2B5EF4-FFF2-40B4-BE49-F238E27FC236}">
                <a16:creationId xmlns:a16="http://schemas.microsoft.com/office/drawing/2014/main" id="{732D8820-87A9-58B9-E9F3-931D7626145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67483" y="2765409"/>
            <a:ext cx="208986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5" name="AutoShape 13">
            <a:extLst>
              <a:ext uri="{FF2B5EF4-FFF2-40B4-BE49-F238E27FC236}">
                <a16:creationId xmlns:a16="http://schemas.microsoft.com/office/drawing/2014/main" id="{81C25AA6-8FAC-D10B-30D1-B2DEA30A4861}"/>
              </a:ext>
            </a:extLst>
          </p:cNvPr>
          <p:cNvCxnSpPr>
            <a:cxnSpLocks noChangeShapeType="1"/>
            <a:stCxn id="8" idx="5"/>
            <a:endCxn id="7" idx="3"/>
          </p:cNvCxnSpPr>
          <p:nvPr/>
        </p:nvCxnSpPr>
        <p:spPr bwMode="auto">
          <a:xfrm flipV="1">
            <a:off x="3490940" y="4506834"/>
            <a:ext cx="2299167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6" name="Oval 14">
            <a:extLst>
              <a:ext uri="{FF2B5EF4-FFF2-40B4-BE49-F238E27FC236}">
                <a16:creationId xmlns:a16="http://schemas.microsoft.com/office/drawing/2014/main" id="{BDEB726E-3156-DF99-BD6B-17C2952D6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4452" y="3682984"/>
            <a:ext cx="720005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H</a:t>
            </a:r>
          </a:p>
        </p:txBody>
      </p:sp>
      <p:sp>
        <p:nvSpPr>
          <p:cNvPr id="17" name="Oval 15">
            <a:extLst>
              <a:ext uri="{FF2B5EF4-FFF2-40B4-BE49-F238E27FC236}">
                <a16:creationId xmlns:a16="http://schemas.microsoft.com/office/drawing/2014/main" id="{46146AAA-F03A-91F2-9E17-154C883C6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0802" y="2271697"/>
            <a:ext cx="720005" cy="96519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D</a:t>
            </a:r>
          </a:p>
        </p:txBody>
      </p:sp>
      <p:sp>
        <p:nvSpPr>
          <p:cNvPr id="18" name="Oval 16">
            <a:extLst>
              <a:ext uri="{FF2B5EF4-FFF2-40B4-BE49-F238E27FC236}">
                <a16:creationId xmlns:a16="http://schemas.microsoft.com/office/drawing/2014/main" id="{D17EBA28-1E24-F44B-F3AA-7D4FDACDF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1702" y="2271697"/>
            <a:ext cx="720005" cy="96519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C</a:t>
            </a:r>
          </a:p>
        </p:txBody>
      </p:sp>
      <p:sp>
        <p:nvSpPr>
          <p:cNvPr id="19" name="Oval 17">
            <a:extLst>
              <a:ext uri="{FF2B5EF4-FFF2-40B4-BE49-F238E27FC236}">
                <a16:creationId xmlns:a16="http://schemas.microsoft.com/office/drawing/2014/main" id="{BA600FD9-80AA-5FC2-E7A5-60D180308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114" y="3682984"/>
            <a:ext cx="720008" cy="965200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G</a:t>
            </a:r>
          </a:p>
        </p:txBody>
      </p:sp>
      <p:cxnSp>
        <p:nvCxnSpPr>
          <p:cNvPr id="20" name="AutoShape 18">
            <a:extLst>
              <a:ext uri="{FF2B5EF4-FFF2-40B4-BE49-F238E27FC236}">
                <a16:creationId xmlns:a16="http://schemas.microsoft.com/office/drawing/2014/main" id="{65BA0770-BC2B-6C8D-88CF-A6B60BE925BA}"/>
              </a:ext>
            </a:extLst>
          </p:cNvPr>
          <p:cNvCxnSpPr>
            <a:cxnSpLocks noChangeShapeType="1"/>
            <a:stCxn id="18" idx="5"/>
            <a:endCxn id="16" idx="1"/>
          </p:cNvCxnSpPr>
          <p:nvPr/>
        </p:nvCxnSpPr>
        <p:spPr bwMode="auto">
          <a:xfrm>
            <a:off x="7996265" y="3095543"/>
            <a:ext cx="1173629" cy="7287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1" name="AutoShape 19">
            <a:extLst>
              <a:ext uri="{FF2B5EF4-FFF2-40B4-BE49-F238E27FC236}">
                <a16:creationId xmlns:a16="http://schemas.microsoft.com/office/drawing/2014/main" id="{2621FD4D-92CD-8111-0158-13C452741CDE}"/>
              </a:ext>
            </a:extLst>
          </p:cNvPr>
          <p:cNvCxnSpPr>
            <a:cxnSpLocks noChangeShapeType="1"/>
            <a:stCxn id="19" idx="6"/>
            <a:endCxn id="16" idx="2"/>
          </p:cNvCxnSpPr>
          <p:nvPr/>
        </p:nvCxnSpPr>
        <p:spPr bwMode="auto">
          <a:xfrm>
            <a:off x="8100122" y="4165584"/>
            <a:ext cx="96433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2" name="AutoShape 20">
            <a:extLst>
              <a:ext uri="{FF2B5EF4-FFF2-40B4-BE49-F238E27FC236}">
                <a16:creationId xmlns:a16="http://schemas.microsoft.com/office/drawing/2014/main" id="{90FFB7FB-1536-2B2E-7CD9-4A6BE0EA858C}"/>
              </a:ext>
            </a:extLst>
          </p:cNvPr>
          <p:cNvCxnSpPr>
            <a:cxnSpLocks noChangeShapeType="1"/>
            <a:stCxn id="18" idx="4"/>
            <a:endCxn id="19" idx="0"/>
          </p:cNvCxnSpPr>
          <p:nvPr/>
        </p:nvCxnSpPr>
        <p:spPr bwMode="auto">
          <a:xfrm flipH="1">
            <a:off x="7740118" y="3236893"/>
            <a:ext cx="1587" cy="4460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3" name="AutoShape 21">
            <a:extLst>
              <a:ext uri="{FF2B5EF4-FFF2-40B4-BE49-F238E27FC236}">
                <a16:creationId xmlns:a16="http://schemas.microsoft.com/office/drawing/2014/main" id="{EC6DA4F6-6DDA-5899-4F31-742CFD2A4EEE}"/>
              </a:ext>
            </a:extLst>
          </p:cNvPr>
          <p:cNvCxnSpPr>
            <a:cxnSpLocks noChangeShapeType="1"/>
            <a:stCxn id="18" idx="6"/>
            <a:endCxn id="17" idx="2"/>
          </p:cNvCxnSpPr>
          <p:nvPr/>
        </p:nvCxnSpPr>
        <p:spPr bwMode="auto">
          <a:xfrm>
            <a:off x="8101707" y="2754295"/>
            <a:ext cx="96909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5" name="Text Box 23">
            <a:extLst>
              <a:ext uri="{FF2B5EF4-FFF2-40B4-BE49-F238E27FC236}">
                <a16:creationId xmlns:a16="http://schemas.microsoft.com/office/drawing/2014/main" id="{B1385BF7-8645-8120-9D62-11BEF431D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510" y="6199514"/>
            <a:ext cx="6419938" cy="6482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>
              <a:spcBef>
                <a:spcPct val="50000"/>
              </a:spcBef>
            </a:pPr>
            <a:r>
              <a:rPr kumimoji="1" lang="en-US" altLang="en-US" sz="2400" b="1" dirty="0">
                <a:latin typeface="Courier New" panose="02070309020205020404" pitchFamily="49" charset="0"/>
              </a:rPr>
              <a:t>G</a:t>
            </a:r>
          </a:p>
        </p:txBody>
      </p:sp>
      <p:sp>
        <p:nvSpPr>
          <p:cNvPr id="26" name="Text Box 24">
            <a:extLst>
              <a:ext uri="{FF2B5EF4-FFF2-40B4-BE49-F238E27FC236}">
                <a16:creationId xmlns:a16="http://schemas.microsoft.com/office/drawing/2014/main" id="{849F3A0D-4BAE-9545-528F-E9123A028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7249" y="6864898"/>
            <a:ext cx="669215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FIFO Queue</a:t>
            </a:r>
          </a:p>
        </p:txBody>
      </p:sp>
      <p:sp>
        <p:nvSpPr>
          <p:cNvPr id="27" name="Text Box 25">
            <a:extLst>
              <a:ext uri="{FF2B5EF4-FFF2-40B4-BE49-F238E27FC236}">
                <a16:creationId xmlns:a16="http://schemas.microsoft.com/office/drawing/2014/main" id="{B5DF7306-F1FE-5027-E1C7-0E1CDA3F5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7802" y="1822434"/>
            <a:ext cx="890644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en-US" sz="2400" b="1">
                <a:solidFill>
                  <a:srgbClr val="006600"/>
                </a:solidFill>
                <a:latin typeface="Courier New" panose="02070309020205020404" pitchFamily="49" charset="0"/>
              </a:rPr>
              <a:t>-</a:t>
            </a:r>
          </a:p>
        </p:txBody>
      </p:sp>
      <p:sp>
        <p:nvSpPr>
          <p:cNvPr id="28" name="Text Box 26">
            <a:extLst>
              <a:ext uri="{FF2B5EF4-FFF2-40B4-BE49-F238E27FC236}">
                <a16:creationId xmlns:a16="http://schemas.microsoft.com/office/drawing/2014/main" id="{731A030E-51D3-9F93-1176-AD133F47B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202" y="6216633"/>
            <a:ext cx="1956087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front</a:t>
            </a:r>
          </a:p>
        </p:txBody>
      </p:sp>
      <p:sp>
        <p:nvSpPr>
          <p:cNvPr id="29" name="Text Box 27">
            <a:extLst>
              <a:ext uri="{FF2B5EF4-FFF2-40B4-BE49-F238E27FC236}">
                <a16:creationId xmlns:a16="http://schemas.microsoft.com/office/drawing/2014/main" id="{C58F30EE-1592-20E2-A4D0-08A481FB9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119" y="6199514"/>
            <a:ext cx="3907855" cy="5891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dequeue next vertex E</a:t>
            </a:r>
          </a:p>
        </p:txBody>
      </p:sp>
    </p:spTree>
    <p:extLst>
      <p:ext uri="{BB962C8B-B14F-4D97-AF65-F5344CB8AC3E}">
        <p14:creationId xmlns:p14="http://schemas.microsoft.com/office/powerpoint/2010/main" val="408892460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AutoShape 22">
            <a:extLst>
              <a:ext uri="{FF2B5EF4-FFF2-40B4-BE49-F238E27FC236}">
                <a16:creationId xmlns:a16="http://schemas.microsoft.com/office/drawing/2014/main" id="{0D7066BA-08B8-B757-A7A5-EF0A880D5B73}"/>
              </a:ext>
            </a:extLst>
          </p:cNvPr>
          <p:cNvCxnSpPr>
            <a:cxnSpLocks noChangeShapeType="1"/>
            <a:stCxn id="7" idx="6"/>
            <a:endCxn id="19" idx="2"/>
          </p:cNvCxnSpPr>
          <p:nvPr/>
        </p:nvCxnSpPr>
        <p:spPr bwMode="auto">
          <a:xfrm>
            <a:off x="6404672" y="4165584"/>
            <a:ext cx="97544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5" name="AutoShape 32">
            <a:extLst>
              <a:ext uri="{FF2B5EF4-FFF2-40B4-BE49-F238E27FC236}">
                <a16:creationId xmlns:a16="http://schemas.microsoft.com/office/drawing/2014/main" id="{93043932-A1AE-B85B-C377-9ED157A6F90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44668" y="4186529"/>
            <a:ext cx="1404938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2" name="AutoShape 29">
            <a:extLst>
              <a:ext uri="{FF2B5EF4-FFF2-40B4-BE49-F238E27FC236}">
                <a16:creationId xmlns:a16="http://schemas.microsoft.com/office/drawing/2014/main" id="{E43AB715-B371-9988-28E9-1980751D8FC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281290" y="4460700"/>
            <a:ext cx="1120674" cy="703689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0" name="AutoShape 30">
            <a:extLst>
              <a:ext uri="{FF2B5EF4-FFF2-40B4-BE49-F238E27FC236}">
                <a16:creationId xmlns:a16="http://schemas.microsoft.com/office/drawing/2014/main" id="{059472BE-3451-6628-BCC9-0B57C77C0CD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43172" y="3011718"/>
            <a:ext cx="1587" cy="22272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1" name="AutoShape 26">
            <a:extLst>
              <a:ext uri="{FF2B5EF4-FFF2-40B4-BE49-F238E27FC236}">
                <a16:creationId xmlns:a16="http://schemas.microsoft.com/office/drawing/2014/main" id="{78A31555-FF6D-DD7C-6CF4-07669B33CFF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37309" y="2734072"/>
            <a:ext cx="2519363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" name="AutoShape 29">
            <a:extLst>
              <a:ext uri="{FF2B5EF4-FFF2-40B4-BE49-F238E27FC236}">
                <a16:creationId xmlns:a16="http://schemas.microsoft.com/office/drawing/2014/main" id="{0330AF9F-B02F-A84F-E956-435A88D8FF3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44668" y="2776537"/>
            <a:ext cx="0" cy="11096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2F8DEEC-895A-368B-1B91-37437CFE5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EX-</a:t>
            </a:r>
            <a:r>
              <a:rPr lang="ar-IQ" dirty="0"/>
              <a:t>1</a:t>
            </a:r>
            <a:r>
              <a:rPr lang="en-US" dirty="0"/>
              <a:t> Cont..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A9FDF7-825D-B7F0-1BB6-F295C545AC0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3B9917CC-8CC9-A7BC-1DB7-5D5ABD2F7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4789" y="2282809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EF897811-1547-5041-DE1B-3CDD12747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2282809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7" name="Oval 5">
            <a:extLst>
              <a:ext uri="{FF2B5EF4-FFF2-40B4-BE49-F238E27FC236}">
                <a16:creationId xmlns:a16="http://schemas.microsoft.com/office/drawing/2014/main" id="{0394D1B5-C9E1-CD8E-8D7F-28C1FEFC4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3682984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8" name="Oval 6">
            <a:extLst>
              <a:ext uri="{FF2B5EF4-FFF2-40B4-BE49-F238E27FC236}">
                <a16:creationId xmlns:a16="http://schemas.microsoft.com/office/drawing/2014/main" id="{8547B45A-2C78-E9CC-E237-7E5FC1E5D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6377" y="4800584"/>
            <a:ext cx="720005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9" name="Oval 7">
            <a:extLst>
              <a:ext uri="{FF2B5EF4-FFF2-40B4-BE49-F238E27FC236}">
                <a16:creationId xmlns:a16="http://schemas.microsoft.com/office/drawing/2014/main" id="{C844972B-1ABD-2BBB-A305-F9E9A308E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077" y="3682984"/>
            <a:ext cx="720005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E</a:t>
            </a:r>
          </a:p>
        </p:txBody>
      </p:sp>
      <p:cxnSp>
        <p:nvCxnSpPr>
          <p:cNvPr id="10" name="AutoShape 8">
            <a:extLst>
              <a:ext uri="{FF2B5EF4-FFF2-40B4-BE49-F238E27FC236}">
                <a16:creationId xmlns:a16="http://schemas.microsoft.com/office/drawing/2014/main" id="{0F067A06-1038-4BF3-14E5-674A6611C4B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69584" y="3158583"/>
            <a:ext cx="1587" cy="15525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AutoShape 9">
            <a:extLst>
              <a:ext uri="{FF2B5EF4-FFF2-40B4-BE49-F238E27FC236}">
                <a16:creationId xmlns:a16="http://schemas.microsoft.com/office/drawing/2014/main" id="{62F17939-E816-AA07-F495-1F36E4E55EBF}"/>
              </a:ext>
            </a:extLst>
          </p:cNvPr>
          <p:cNvCxnSpPr>
            <a:cxnSpLocks noChangeShapeType="1"/>
            <a:stCxn id="7" idx="0"/>
            <a:endCxn id="6" idx="4"/>
          </p:cNvCxnSpPr>
          <p:nvPr/>
        </p:nvCxnSpPr>
        <p:spPr bwMode="auto">
          <a:xfrm flipV="1">
            <a:off x="6044668" y="3248009"/>
            <a:ext cx="0" cy="4349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" name="AutoShape 10">
            <a:extLst>
              <a:ext uri="{FF2B5EF4-FFF2-40B4-BE49-F238E27FC236}">
                <a16:creationId xmlns:a16="http://schemas.microsoft.com/office/drawing/2014/main" id="{90CCCEB2-BA63-FAE7-C623-9A5A9AC30561}"/>
              </a:ext>
            </a:extLst>
          </p:cNvPr>
          <p:cNvCxnSpPr>
            <a:cxnSpLocks noChangeShapeType="1"/>
            <a:stCxn id="9" idx="6"/>
            <a:endCxn id="7" idx="2"/>
          </p:cNvCxnSpPr>
          <p:nvPr/>
        </p:nvCxnSpPr>
        <p:spPr bwMode="auto">
          <a:xfrm>
            <a:off x="4879082" y="4165584"/>
            <a:ext cx="80558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3" name="AutoShape 11">
            <a:extLst>
              <a:ext uri="{FF2B5EF4-FFF2-40B4-BE49-F238E27FC236}">
                <a16:creationId xmlns:a16="http://schemas.microsoft.com/office/drawing/2014/main" id="{90A564FE-C565-EDCE-D601-DB4415B543C2}"/>
              </a:ext>
            </a:extLst>
          </p:cNvPr>
          <p:cNvCxnSpPr>
            <a:cxnSpLocks noChangeShapeType="1"/>
            <a:stCxn id="8" idx="7"/>
            <a:endCxn id="9" idx="3"/>
          </p:cNvCxnSpPr>
          <p:nvPr/>
        </p:nvCxnSpPr>
        <p:spPr bwMode="auto">
          <a:xfrm flipV="1">
            <a:off x="3490940" y="4506834"/>
            <a:ext cx="773579" cy="4351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" name="AutoShape 12">
            <a:extLst>
              <a:ext uri="{FF2B5EF4-FFF2-40B4-BE49-F238E27FC236}">
                <a16:creationId xmlns:a16="http://schemas.microsoft.com/office/drawing/2014/main" id="{732D8820-87A9-58B9-E9F3-931D7626145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67483" y="2765409"/>
            <a:ext cx="208986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5" name="AutoShape 13">
            <a:extLst>
              <a:ext uri="{FF2B5EF4-FFF2-40B4-BE49-F238E27FC236}">
                <a16:creationId xmlns:a16="http://schemas.microsoft.com/office/drawing/2014/main" id="{81C25AA6-8FAC-D10B-30D1-B2DEA30A4861}"/>
              </a:ext>
            </a:extLst>
          </p:cNvPr>
          <p:cNvCxnSpPr>
            <a:cxnSpLocks noChangeShapeType="1"/>
            <a:stCxn id="8" idx="5"/>
            <a:endCxn id="7" idx="3"/>
          </p:cNvCxnSpPr>
          <p:nvPr/>
        </p:nvCxnSpPr>
        <p:spPr bwMode="auto">
          <a:xfrm flipV="1">
            <a:off x="3490940" y="4506834"/>
            <a:ext cx="2299167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6" name="Oval 14">
            <a:extLst>
              <a:ext uri="{FF2B5EF4-FFF2-40B4-BE49-F238E27FC236}">
                <a16:creationId xmlns:a16="http://schemas.microsoft.com/office/drawing/2014/main" id="{BDEB726E-3156-DF99-BD6B-17C2952D6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4452" y="3682984"/>
            <a:ext cx="720005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H</a:t>
            </a:r>
          </a:p>
        </p:txBody>
      </p:sp>
      <p:sp>
        <p:nvSpPr>
          <p:cNvPr id="17" name="Oval 15">
            <a:extLst>
              <a:ext uri="{FF2B5EF4-FFF2-40B4-BE49-F238E27FC236}">
                <a16:creationId xmlns:a16="http://schemas.microsoft.com/office/drawing/2014/main" id="{46146AAA-F03A-91F2-9E17-154C883C6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0802" y="2271697"/>
            <a:ext cx="720005" cy="96519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D</a:t>
            </a:r>
          </a:p>
        </p:txBody>
      </p:sp>
      <p:sp>
        <p:nvSpPr>
          <p:cNvPr id="18" name="Oval 16">
            <a:extLst>
              <a:ext uri="{FF2B5EF4-FFF2-40B4-BE49-F238E27FC236}">
                <a16:creationId xmlns:a16="http://schemas.microsoft.com/office/drawing/2014/main" id="{D17EBA28-1E24-F44B-F3AA-7D4FDACDF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1702" y="2271697"/>
            <a:ext cx="720005" cy="96519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C</a:t>
            </a:r>
          </a:p>
        </p:txBody>
      </p:sp>
      <p:sp>
        <p:nvSpPr>
          <p:cNvPr id="19" name="Oval 17">
            <a:extLst>
              <a:ext uri="{FF2B5EF4-FFF2-40B4-BE49-F238E27FC236}">
                <a16:creationId xmlns:a16="http://schemas.microsoft.com/office/drawing/2014/main" id="{BA600FD9-80AA-5FC2-E7A5-60D180308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114" y="3682984"/>
            <a:ext cx="720008" cy="965200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G</a:t>
            </a:r>
          </a:p>
        </p:txBody>
      </p:sp>
      <p:cxnSp>
        <p:nvCxnSpPr>
          <p:cNvPr id="20" name="AutoShape 18">
            <a:extLst>
              <a:ext uri="{FF2B5EF4-FFF2-40B4-BE49-F238E27FC236}">
                <a16:creationId xmlns:a16="http://schemas.microsoft.com/office/drawing/2014/main" id="{65BA0770-BC2B-6C8D-88CF-A6B60BE925BA}"/>
              </a:ext>
            </a:extLst>
          </p:cNvPr>
          <p:cNvCxnSpPr>
            <a:cxnSpLocks noChangeShapeType="1"/>
            <a:stCxn id="18" idx="5"/>
            <a:endCxn id="16" idx="1"/>
          </p:cNvCxnSpPr>
          <p:nvPr/>
        </p:nvCxnSpPr>
        <p:spPr bwMode="auto">
          <a:xfrm>
            <a:off x="7996265" y="3095543"/>
            <a:ext cx="1173629" cy="7287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1" name="AutoShape 19">
            <a:extLst>
              <a:ext uri="{FF2B5EF4-FFF2-40B4-BE49-F238E27FC236}">
                <a16:creationId xmlns:a16="http://schemas.microsoft.com/office/drawing/2014/main" id="{2621FD4D-92CD-8111-0158-13C452741CDE}"/>
              </a:ext>
            </a:extLst>
          </p:cNvPr>
          <p:cNvCxnSpPr>
            <a:cxnSpLocks noChangeShapeType="1"/>
            <a:stCxn id="19" idx="6"/>
            <a:endCxn id="16" idx="2"/>
          </p:cNvCxnSpPr>
          <p:nvPr/>
        </p:nvCxnSpPr>
        <p:spPr bwMode="auto">
          <a:xfrm>
            <a:off x="8100122" y="4165584"/>
            <a:ext cx="96433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2" name="AutoShape 20">
            <a:extLst>
              <a:ext uri="{FF2B5EF4-FFF2-40B4-BE49-F238E27FC236}">
                <a16:creationId xmlns:a16="http://schemas.microsoft.com/office/drawing/2014/main" id="{90FFB7FB-1536-2B2E-7CD9-4A6BE0EA858C}"/>
              </a:ext>
            </a:extLst>
          </p:cNvPr>
          <p:cNvCxnSpPr>
            <a:cxnSpLocks noChangeShapeType="1"/>
            <a:stCxn id="18" idx="4"/>
            <a:endCxn id="19" idx="0"/>
          </p:cNvCxnSpPr>
          <p:nvPr/>
        </p:nvCxnSpPr>
        <p:spPr bwMode="auto">
          <a:xfrm flipH="1">
            <a:off x="7740118" y="3236893"/>
            <a:ext cx="1587" cy="4460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3" name="AutoShape 21">
            <a:extLst>
              <a:ext uri="{FF2B5EF4-FFF2-40B4-BE49-F238E27FC236}">
                <a16:creationId xmlns:a16="http://schemas.microsoft.com/office/drawing/2014/main" id="{EC6DA4F6-6DDA-5899-4F31-742CFD2A4EEE}"/>
              </a:ext>
            </a:extLst>
          </p:cNvPr>
          <p:cNvCxnSpPr>
            <a:cxnSpLocks noChangeShapeType="1"/>
            <a:stCxn id="18" idx="6"/>
            <a:endCxn id="17" idx="2"/>
          </p:cNvCxnSpPr>
          <p:nvPr/>
        </p:nvCxnSpPr>
        <p:spPr bwMode="auto">
          <a:xfrm>
            <a:off x="8101707" y="2754295"/>
            <a:ext cx="96909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5" name="Text Box 23">
            <a:extLst>
              <a:ext uri="{FF2B5EF4-FFF2-40B4-BE49-F238E27FC236}">
                <a16:creationId xmlns:a16="http://schemas.microsoft.com/office/drawing/2014/main" id="{B1385BF7-8645-8120-9D62-11BEF431D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510" y="6199514"/>
            <a:ext cx="6419938" cy="6482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>
              <a:spcBef>
                <a:spcPct val="50000"/>
              </a:spcBef>
            </a:pPr>
            <a:endParaRPr kumimoji="1" lang="en-US" altLang="en-US" sz="2400" b="1" dirty="0">
              <a:latin typeface="Courier New" panose="02070309020205020404" pitchFamily="49" charset="0"/>
            </a:endParaRPr>
          </a:p>
        </p:txBody>
      </p:sp>
      <p:sp>
        <p:nvSpPr>
          <p:cNvPr id="26" name="Text Box 24">
            <a:extLst>
              <a:ext uri="{FF2B5EF4-FFF2-40B4-BE49-F238E27FC236}">
                <a16:creationId xmlns:a16="http://schemas.microsoft.com/office/drawing/2014/main" id="{849F3A0D-4BAE-9545-528F-E9123A028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7249" y="6864898"/>
            <a:ext cx="669215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FIFO Queue</a:t>
            </a:r>
          </a:p>
        </p:txBody>
      </p:sp>
      <p:sp>
        <p:nvSpPr>
          <p:cNvPr id="27" name="Text Box 25">
            <a:extLst>
              <a:ext uri="{FF2B5EF4-FFF2-40B4-BE49-F238E27FC236}">
                <a16:creationId xmlns:a16="http://schemas.microsoft.com/office/drawing/2014/main" id="{B5DF7306-F1FE-5027-E1C7-0E1CDA3F5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7802" y="1822434"/>
            <a:ext cx="890644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en-US" sz="2400" b="1">
                <a:solidFill>
                  <a:srgbClr val="006600"/>
                </a:solidFill>
                <a:latin typeface="Courier New" panose="02070309020205020404" pitchFamily="49" charset="0"/>
              </a:rPr>
              <a:t>-</a:t>
            </a:r>
          </a:p>
        </p:txBody>
      </p:sp>
      <p:sp>
        <p:nvSpPr>
          <p:cNvPr id="28" name="Text Box 26">
            <a:extLst>
              <a:ext uri="{FF2B5EF4-FFF2-40B4-BE49-F238E27FC236}">
                <a16:creationId xmlns:a16="http://schemas.microsoft.com/office/drawing/2014/main" id="{731A030E-51D3-9F93-1176-AD133F47B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202" y="6216633"/>
            <a:ext cx="1956087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front</a:t>
            </a:r>
          </a:p>
        </p:txBody>
      </p:sp>
      <p:sp>
        <p:nvSpPr>
          <p:cNvPr id="29" name="Text Box 27">
            <a:extLst>
              <a:ext uri="{FF2B5EF4-FFF2-40B4-BE49-F238E27FC236}">
                <a16:creationId xmlns:a16="http://schemas.microsoft.com/office/drawing/2014/main" id="{C58F30EE-1592-20E2-A4D0-08A481FB9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119" y="6199514"/>
            <a:ext cx="3907855" cy="5891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dequeue next vertex G</a:t>
            </a:r>
          </a:p>
        </p:txBody>
      </p:sp>
    </p:spTree>
    <p:extLst>
      <p:ext uri="{BB962C8B-B14F-4D97-AF65-F5344CB8AC3E}">
        <p14:creationId xmlns:p14="http://schemas.microsoft.com/office/powerpoint/2010/main" val="184460951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AutoShape 33">
            <a:extLst>
              <a:ext uri="{FF2B5EF4-FFF2-40B4-BE49-F238E27FC236}">
                <a16:creationId xmlns:a16="http://schemas.microsoft.com/office/drawing/2014/main" id="{E8D3A070-21E9-FF86-9C89-BE566027BD81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7711769" y="2883841"/>
            <a:ext cx="1587" cy="1120775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4" name="AutoShape 22">
            <a:extLst>
              <a:ext uri="{FF2B5EF4-FFF2-40B4-BE49-F238E27FC236}">
                <a16:creationId xmlns:a16="http://schemas.microsoft.com/office/drawing/2014/main" id="{0D7066BA-08B8-B757-A7A5-EF0A880D5B73}"/>
              </a:ext>
            </a:extLst>
          </p:cNvPr>
          <p:cNvCxnSpPr>
            <a:cxnSpLocks noChangeShapeType="1"/>
            <a:stCxn id="7" idx="6"/>
            <a:endCxn id="19" idx="2"/>
          </p:cNvCxnSpPr>
          <p:nvPr/>
        </p:nvCxnSpPr>
        <p:spPr bwMode="auto">
          <a:xfrm>
            <a:off x="6404672" y="4165584"/>
            <a:ext cx="97544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5" name="AutoShape 32">
            <a:extLst>
              <a:ext uri="{FF2B5EF4-FFF2-40B4-BE49-F238E27FC236}">
                <a16:creationId xmlns:a16="http://schemas.microsoft.com/office/drawing/2014/main" id="{93043932-A1AE-B85B-C377-9ED157A6F90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44668" y="4186529"/>
            <a:ext cx="1404938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2" name="AutoShape 29">
            <a:extLst>
              <a:ext uri="{FF2B5EF4-FFF2-40B4-BE49-F238E27FC236}">
                <a16:creationId xmlns:a16="http://schemas.microsoft.com/office/drawing/2014/main" id="{E43AB715-B371-9988-28E9-1980751D8FC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281290" y="4460700"/>
            <a:ext cx="1120674" cy="703689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0" name="AutoShape 30">
            <a:extLst>
              <a:ext uri="{FF2B5EF4-FFF2-40B4-BE49-F238E27FC236}">
                <a16:creationId xmlns:a16="http://schemas.microsoft.com/office/drawing/2014/main" id="{059472BE-3451-6628-BCC9-0B57C77C0CD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43172" y="3011718"/>
            <a:ext cx="1587" cy="22272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1" name="AutoShape 26">
            <a:extLst>
              <a:ext uri="{FF2B5EF4-FFF2-40B4-BE49-F238E27FC236}">
                <a16:creationId xmlns:a16="http://schemas.microsoft.com/office/drawing/2014/main" id="{78A31555-FF6D-DD7C-6CF4-07669B33CFF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37309" y="2734072"/>
            <a:ext cx="2519363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" name="AutoShape 29">
            <a:extLst>
              <a:ext uri="{FF2B5EF4-FFF2-40B4-BE49-F238E27FC236}">
                <a16:creationId xmlns:a16="http://schemas.microsoft.com/office/drawing/2014/main" id="{0330AF9F-B02F-A84F-E956-435A88D8FF3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44668" y="2776537"/>
            <a:ext cx="0" cy="11096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2F8DEEC-895A-368B-1B91-37437CFE5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EX-</a:t>
            </a:r>
            <a:r>
              <a:rPr lang="ar-IQ" dirty="0"/>
              <a:t>1</a:t>
            </a:r>
            <a:r>
              <a:rPr lang="en-US" dirty="0"/>
              <a:t> Cont..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A9FDF7-825D-B7F0-1BB6-F295C545AC0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3B9917CC-8CC9-A7BC-1DB7-5D5ABD2F7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4789" y="2282809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EF897811-1547-5041-DE1B-3CDD12747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2282809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7" name="Oval 5">
            <a:extLst>
              <a:ext uri="{FF2B5EF4-FFF2-40B4-BE49-F238E27FC236}">
                <a16:creationId xmlns:a16="http://schemas.microsoft.com/office/drawing/2014/main" id="{0394D1B5-C9E1-CD8E-8D7F-28C1FEFC4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3682984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8" name="Oval 6">
            <a:extLst>
              <a:ext uri="{FF2B5EF4-FFF2-40B4-BE49-F238E27FC236}">
                <a16:creationId xmlns:a16="http://schemas.microsoft.com/office/drawing/2014/main" id="{8547B45A-2C78-E9CC-E237-7E5FC1E5D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6377" y="4800584"/>
            <a:ext cx="720005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9" name="Oval 7">
            <a:extLst>
              <a:ext uri="{FF2B5EF4-FFF2-40B4-BE49-F238E27FC236}">
                <a16:creationId xmlns:a16="http://schemas.microsoft.com/office/drawing/2014/main" id="{C844972B-1ABD-2BBB-A305-F9E9A308E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077" y="3682984"/>
            <a:ext cx="720005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E</a:t>
            </a:r>
          </a:p>
        </p:txBody>
      </p:sp>
      <p:cxnSp>
        <p:nvCxnSpPr>
          <p:cNvPr id="10" name="AutoShape 8">
            <a:extLst>
              <a:ext uri="{FF2B5EF4-FFF2-40B4-BE49-F238E27FC236}">
                <a16:creationId xmlns:a16="http://schemas.microsoft.com/office/drawing/2014/main" id="{0F067A06-1038-4BF3-14E5-674A6611C4B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69584" y="3158583"/>
            <a:ext cx="1587" cy="15525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AutoShape 9">
            <a:extLst>
              <a:ext uri="{FF2B5EF4-FFF2-40B4-BE49-F238E27FC236}">
                <a16:creationId xmlns:a16="http://schemas.microsoft.com/office/drawing/2014/main" id="{62F17939-E816-AA07-F495-1F36E4E55EBF}"/>
              </a:ext>
            </a:extLst>
          </p:cNvPr>
          <p:cNvCxnSpPr>
            <a:cxnSpLocks noChangeShapeType="1"/>
            <a:stCxn id="7" idx="0"/>
            <a:endCxn id="6" idx="4"/>
          </p:cNvCxnSpPr>
          <p:nvPr/>
        </p:nvCxnSpPr>
        <p:spPr bwMode="auto">
          <a:xfrm flipV="1">
            <a:off x="6044668" y="3248009"/>
            <a:ext cx="0" cy="4349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" name="AutoShape 10">
            <a:extLst>
              <a:ext uri="{FF2B5EF4-FFF2-40B4-BE49-F238E27FC236}">
                <a16:creationId xmlns:a16="http://schemas.microsoft.com/office/drawing/2014/main" id="{90CCCEB2-BA63-FAE7-C623-9A5A9AC30561}"/>
              </a:ext>
            </a:extLst>
          </p:cNvPr>
          <p:cNvCxnSpPr>
            <a:cxnSpLocks noChangeShapeType="1"/>
            <a:stCxn id="9" idx="6"/>
            <a:endCxn id="7" idx="2"/>
          </p:cNvCxnSpPr>
          <p:nvPr/>
        </p:nvCxnSpPr>
        <p:spPr bwMode="auto">
          <a:xfrm>
            <a:off x="4879082" y="4165584"/>
            <a:ext cx="80558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3" name="AutoShape 11">
            <a:extLst>
              <a:ext uri="{FF2B5EF4-FFF2-40B4-BE49-F238E27FC236}">
                <a16:creationId xmlns:a16="http://schemas.microsoft.com/office/drawing/2014/main" id="{90A564FE-C565-EDCE-D601-DB4415B543C2}"/>
              </a:ext>
            </a:extLst>
          </p:cNvPr>
          <p:cNvCxnSpPr>
            <a:cxnSpLocks noChangeShapeType="1"/>
            <a:stCxn id="8" idx="7"/>
            <a:endCxn id="9" idx="3"/>
          </p:cNvCxnSpPr>
          <p:nvPr/>
        </p:nvCxnSpPr>
        <p:spPr bwMode="auto">
          <a:xfrm flipV="1">
            <a:off x="3490940" y="4506834"/>
            <a:ext cx="773579" cy="4351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" name="AutoShape 12">
            <a:extLst>
              <a:ext uri="{FF2B5EF4-FFF2-40B4-BE49-F238E27FC236}">
                <a16:creationId xmlns:a16="http://schemas.microsoft.com/office/drawing/2014/main" id="{732D8820-87A9-58B9-E9F3-931D7626145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67483" y="2765409"/>
            <a:ext cx="208986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5" name="AutoShape 13">
            <a:extLst>
              <a:ext uri="{FF2B5EF4-FFF2-40B4-BE49-F238E27FC236}">
                <a16:creationId xmlns:a16="http://schemas.microsoft.com/office/drawing/2014/main" id="{81C25AA6-8FAC-D10B-30D1-B2DEA30A4861}"/>
              </a:ext>
            </a:extLst>
          </p:cNvPr>
          <p:cNvCxnSpPr>
            <a:cxnSpLocks noChangeShapeType="1"/>
            <a:stCxn id="8" idx="5"/>
            <a:endCxn id="7" idx="3"/>
          </p:cNvCxnSpPr>
          <p:nvPr/>
        </p:nvCxnSpPr>
        <p:spPr bwMode="auto">
          <a:xfrm flipV="1">
            <a:off x="3490940" y="4506834"/>
            <a:ext cx="2299167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6" name="Oval 14">
            <a:extLst>
              <a:ext uri="{FF2B5EF4-FFF2-40B4-BE49-F238E27FC236}">
                <a16:creationId xmlns:a16="http://schemas.microsoft.com/office/drawing/2014/main" id="{BDEB726E-3156-DF99-BD6B-17C2952D6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4452" y="3682984"/>
            <a:ext cx="720005" cy="965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H</a:t>
            </a:r>
          </a:p>
        </p:txBody>
      </p:sp>
      <p:sp>
        <p:nvSpPr>
          <p:cNvPr id="17" name="Oval 15">
            <a:extLst>
              <a:ext uri="{FF2B5EF4-FFF2-40B4-BE49-F238E27FC236}">
                <a16:creationId xmlns:a16="http://schemas.microsoft.com/office/drawing/2014/main" id="{46146AAA-F03A-91F2-9E17-154C883C6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0802" y="2271697"/>
            <a:ext cx="720005" cy="96519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D</a:t>
            </a:r>
          </a:p>
        </p:txBody>
      </p:sp>
      <p:sp>
        <p:nvSpPr>
          <p:cNvPr id="18" name="Oval 16">
            <a:extLst>
              <a:ext uri="{FF2B5EF4-FFF2-40B4-BE49-F238E27FC236}">
                <a16:creationId xmlns:a16="http://schemas.microsoft.com/office/drawing/2014/main" id="{D17EBA28-1E24-F44B-F3AA-7D4FDACDF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1702" y="2271697"/>
            <a:ext cx="720005" cy="965196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C</a:t>
            </a:r>
          </a:p>
        </p:txBody>
      </p:sp>
      <p:sp>
        <p:nvSpPr>
          <p:cNvPr id="19" name="Oval 17">
            <a:extLst>
              <a:ext uri="{FF2B5EF4-FFF2-40B4-BE49-F238E27FC236}">
                <a16:creationId xmlns:a16="http://schemas.microsoft.com/office/drawing/2014/main" id="{BA600FD9-80AA-5FC2-E7A5-60D180308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114" y="3682984"/>
            <a:ext cx="720008" cy="965200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G</a:t>
            </a:r>
          </a:p>
        </p:txBody>
      </p:sp>
      <p:cxnSp>
        <p:nvCxnSpPr>
          <p:cNvPr id="20" name="AutoShape 18">
            <a:extLst>
              <a:ext uri="{FF2B5EF4-FFF2-40B4-BE49-F238E27FC236}">
                <a16:creationId xmlns:a16="http://schemas.microsoft.com/office/drawing/2014/main" id="{65BA0770-BC2B-6C8D-88CF-A6B60BE925BA}"/>
              </a:ext>
            </a:extLst>
          </p:cNvPr>
          <p:cNvCxnSpPr>
            <a:cxnSpLocks noChangeShapeType="1"/>
            <a:stCxn id="18" idx="5"/>
            <a:endCxn id="16" idx="1"/>
          </p:cNvCxnSpPr>
          <p:nvPr/>
        </p:nvCxnSpPr>
        <p:spPr bwMode="auto">
          <a:xfrm>
            <a:off x="7996265" y="3095543"/>
            <a:ext cx="1173629" cy="7287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1" name="AutoShape 19">
            <a:extLst>
              <a:ext uri="{FF2B5EF4-FFF2-40B4-BE49-F238E27FC236}">
                <a16:creationId xmlns:a16="http://schemas.microsoft.com/office/drawing/2014/main" id="{2621FD4D-92CD-8111-0158-13C452741CDE}"/>
              </a:ext>
            </a:extLst>
          </p:cNvPr>
          <p:cNvCxnSpPr>
            <a:cxnSpLocks noChangeShapeType="1"/>
            <a:stCxn id="19" idx="6"/>
            <a:endCxn id="16" idx="2"/>
          </p:cNvCxnSpPr>
          <p:nvPr/>
        </p:nvCxnSpPr>
        <p:spPr bwMode="auto">
          <a:xfrm>
            <a:off x="8100122" y="4165584"/>
            <a:ext cx="96433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2" name="AutoShape 20">
            <a:extLst>
              <a:ext uri="{FF2B5EF4-FFF2-40B4-BE49-F238E27FC236}">
                <a16:creationId xmlns:a16="http://schemas.microsoft.com/office/drawing/2014/main" id="{90FFB7FB-1536-2B2E-7CD9-4A6BE0EA858C}"/>
              </a:ext>
            </a:extLst>
          </p:cNvPr>
          <p:cNvCxnSpPr>
            <a:cxnSpLocks noChangeShapeType="1"/>
            <a:stCxn id="18" idx="4"/>
            <a:endCxn id="19" idx="0"/>
          </p:cNvCxnSpPr>
          <p:nvPr/>
        </p:nvCxnSpPr>
        <p:spPr bwMode="auto">
          <a:xfrm flipH="1">
            <a:off x="7740118" y="3236893"/>
            <a:ext cx="1587" cy="4460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3" name="AutoShape 21">
            <a:extLst>
              <a:ext uri="{FF2B5EF4-FFF2-40B4-BE49-F238E27FC236}">
                <a16:creationId xmlns:a16="http://schemas.microsoft.com/office/drawing/2014/main" id="{EC6DA4F6-6DDA-5899-4F31-742CFD2A4EEE}"/>
              </a:ext>
            </a:extLst>
          </p:cNvPr>
          <p:cNvCxnSpPr>
            <a:cxnSpLocks noChangeShapeType="1"/>
            <a:stCxn id="18" idx="6"/>
            <a:endCxn id="17" idx="2"/>
          </p:cNvCxnSpPr>
          <p:nvPr/>
        </p:nvCxnSpPr>
        <p:spPr bwMode="auto">
          <a:xfrm>
            <a:off x="8101707" y="2754295"/>
            <a:ext cx="96909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5" name="Text Box 23">
            <a:extLst>
              <a:ext uri="{FF2B5EF4-FFF2-40B4-BE49-F238E27FC236}">
                <a16:creationId xmlns:a16="http://schemas.microsoft.com/office/drawing/2014/main" id="{B1385BF7-8645-8120-9D62-11BEF431D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510" y="6199514"/>
            <a:ext cx="6419938" cy="6482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>
              <a:spcBef>
                <a:spcPct val="50000"/>
              </a:spcBef>
            </a:pPr>
            <a:r>
              <a:rPr kumimoji="1" lang="en-US" altLang="en-US" sz="2400" b="1" dirty="0">
                <a:latin typeface="Courier New" panose="02070309020205020404" pitchFamily="49" charset="0"/>
              </a:rPr>
              <a:t>C</a:t>
            </a:r>
          </a:p>
        </p:txBody>
      </p:sp>
      <p:sp>
        <p:nvSpPr>
          <p:cNvPr id="26" name="Text Box 24">
            <a:extLst>
              <a:ext uri="{FF2B5EF4-FFF2-40B4-BE49-F238E27FC236}">
                <a16:creationId xmlns:a16="http://schemas.microsoft.com/office/drawing/2014/main" id="{849F3A0D-4BAE-9545-528F-E9123A028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7249" y="6864898"/>
            <a:ext cx="669215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FIFO Queue</a:t>
            </a:r>
          </a:p>
        </p:txBody>
      </p:sp>
      <p:sp>
        <p:nvSpPr>
          <p:cNvPr id="27" name="Text Box 25">
            <a:extLst>
              <a:ext uri="{FF2B5EF4-FFF2-40B4-BE49-F238E27FC236}">
                <a16:creationId xmlns:a16="http://schemas.microsoft.com/office/drawing/2014/main" id="{B5DF7306-F1FE-5027-E1C7-0E1CDA3F5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7802" y="1822434"/>
            <a:ext cx="890644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en-US" sz="2400" b="1">
                <a:solidFill>
                  <a:srgbClr val="006600"/>
                </a:solidFill>
                <a:latin typeface="Courier New" panose="02070309020205020404" pitchFamily="49" charset="0"/>
              </a:rPr>
              <a:t>-</a:t>
            </a:r>
          </a:p>
        </p:txBody>
      </p:sp>
      <p:sp>
        <p:nvSpPr>
          <p:cNvPr id="28" name="Text Box 26">
            <a:extLst>
              <a:ext uri="{FF2B5EF4-FFF2-40B4-BE49-F238E27FC236}">
                <a16:creationId xmlns:a16="http://schemas.microsoft.com/office/drawing/2014/main" id="{731A030E-51D3-9F93-1176-AD133F47B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202" y="6216633"/>
            <a:ext cx="1956087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front</a:t>
            </a:r>
          </a:p>
        </p:txBody>
      </p:sp>
      <p:sp>
        <p:nvSpPr>
          <p:cNvPr id="29" name="Text Box 27">
            <a:extLst>
              <a:ext uri="{FF2B5EF4-FFF2-40B4-BE49-F238E27FC236}">
                <a16:creationId xmlns:a16="http://schemas.microsoft.com/office/drawing/2014/main" id="{C58F30EE-1592-20E2-A4D0-08A481FB9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119" y="6199514"/>
            <a:ext cx="3907855" cy="5891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C discovered</a:t>
            </a:r>
          </a:p>
        </p:txBody>
      </p:sp>
    </p:spTree>
    <p:extLst>
      <p:ext uri="{BB962C8B-B14F-4D97-AF65-F5344CB8AC3E}">
        <p14:creationId xmlns:p14="http://schemas.microsoft.com/office/powerpoint/2010/main" val="32586890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AutoShape 35">
            <a:extLst>
              <a:ext uri="{FF2B5EF4-FFF2-40B4-BE49-F238E27FC236}">
                <a16:creationId xmlns:a16="http://schemas.microsoft.com/office/drawing/2014/main" id="{9590EFC0-4DBA-FBDC-DB22-20E0556B66F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776069" y="4186529"/>
            <a:ext cx="1393825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3" name="AutoShape 33">
            <a:extLst>
              <a:ext uri="{FF2B5EF4-FFF2-40B4-BE49-F238E27FC236}">
                <a16:creationId xmlns:a16="http://schemas.microsoft.com/office/drawing/2014/main" id="{E8D3A070-21E9-FF86-9C89-BE566027BD81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7711769" y="2883841"/>
            <a:ext cx="1587" cy="1120775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4" name="AutoShape 22">
            <a:extLst>
              <a:ext uri="{FF2B5EF4-FFF2-40B4-BE49-F238E27FC236}">
                <a16:creationId xmlns:a16="http://schemas.microsoft.com/office/drawing/2014/main" id="{0D7066BA-08B8-B757-A7A5-EF0A880D5B73}"/>
              </a:ext>
            </a:extLst>
          </p:cNvPr>
          <p:cNvCxnSpPr>
            <a:cxnSpLocks noChangeShapeType="1"/>
            <a:stCxn id="7" idx="6"/>
            <a:endCxn id="19" idx="2"/>
          </p:cNvCxnSpPr>
          <p:nvPr/>
        </p:nvCxnSpPr>
        <p:spPr bwMode="auto">
          <a:xfrm>
            <a:off x="6404672" y="4165584"/>
            <a:ext cx="97544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5" name="AutoShape 32">
            <a:extLst>
              <a:ext uri="{FF2B5EF4-FFF2-40B4-BE49-F238E27FC236}">
                <a16:creationId xmlns:a16="http://schemas.microsoft.com/office/drawing/2014/main" id="{93043932-A1AE-B85B-C377-9ED157A6F90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44668" y="4186529"/>
            <a:ext cx="1404938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2" name="AutoShape 29">
            <a:extLst>
              <a:ext uri="{FF2B5EF4-FFF2-40B4-BE49-F238E27FC236}">
                <a16:creationId xmlns:a16="http://schemas.microsoft.com/office/drawing/2014/main" id="{E43AB715-B371-9988-28E9-1980751D8FC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281290" y="4460700"/>
            <a:ext cx="1120674" cy="703689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0" name="AutoShape 30">
            <a:extLst>
              <a:ext uri="{FF2B5EF4-FFF2-40B4-BE49-F238E27FC236}">
                <a16:creationId xmlns:a16="http://schemas.microsoft.com/office/drawing/2014/main" id="{059472BE-3451-6628-BCC9-0B57C77C0CD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43172" y="3011718"/>
            <a:ext cx="1587" cy="22272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1" name="AutoShape 26">
            <a:extLst>
              <a:ext uri="{FF2B5EF4-FFF2-40B4-BE49-F238E27FC236}">
                <a16:creationId xmlns:a16="http://schemas.microsoft.com/office/drawing/2014/main" id="{78A31555-FF6D-DD7C-6CF4-07669B33CFF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37309" y="2734072"/>
            <a:ext cx="2519363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" name="AutoShape 29">
            <a:extLst>
              <a:ext uri="{FF2B5EF4-FFF2-40B4-BE49-F238E27FC236}">
                <a16:creationId xmlns:a16="http://schemas.microsoft.com/office/drawing/2014/main" id="{0330AF9F-B02F-A84F-E956-435A88D8FF3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44668" y="2776537"/>
            <a:ext cx="0" cy="11096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2F8DEEC-895A-368B-1B91-37437CFE5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EX-</a:t>
            </a:r>
            <a:r>
              <a:rPr lang="ar-IQ" dirty="0"/>
              <a:t>1</a:t>
            </a:r>
            <a:r>
              <a:rPr lang="en-US" dirty="0"/>
              <a:t> Cont..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A9FDF7-825D-B7F0-1BB6-F295C545AC0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3B9917CC-8CC9-A7BC-1DB7-5D5ABD2F7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4789" y="2282809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EF897811-1547-5041-DE1B-3CDD12747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2282809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7" name="Oval 5">
            <a:extLst>
              <a:ext uri="{FF2B5EF4-FFF2-40B4-BE49-F238E27FC236}">
                <a16:creationId xmlns:a16="http://schemas.microsoft.com/office/drawing/2014/main" id="{0394D1B5-C9E1-CD8E-8D7F-28C1FEFC4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3682984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8" name="Oval 6">
            <a:extLst>
              <a:ext uri="{FF2B5EF4-FFF2-40B4-BE49-F238E27FC236}">
                <a16:creationId xmlns:a16="http://schemas.microsoft.com/office/drawing/2014/main" id="{8547B45A-2C78-E9CC-E237-7E5FC1E5D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6377" y="4800584"/>
            <a:ext cx="720005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9" name="Oval 7">
            <a:extLst>
              <a:ext uri="{FF2B5EF4-FFF2-40B4-BE49-F238E27FC236}">
                <a16:creationId xmlns:a16="http://schemas.microsoft.com/office/drawing/2014/main" id="{C844972B-1ABD-2BBB-A305-F9E9A308E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077" y="3682984"/>
            <a:ext cx="720005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E</a:t>
            </a:r>
          </a:p>
        </p:txBody>
      </p:sp>
      <p:cxnSp>
        <p:nvCxnSpPr>
          <p:cNvPr id="10" name="AutoShape 8">
            <a:extLst>
              <a:ext uri="{FF2B5EF4-FFF2-40B4-BE49-F238E27FC236}">
                <a16:creationId xmlns:a16="http://schemas.microsoft.com/office/drawing/2014/main" id="{0F067A06-1038-4BF3-14E5-674A6611C4B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69584" y="3158583"/>
            <a:ext cx="1587" cy="15525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AutoShape 9">
            <a:extLst>
              <a:ext uri="{FF2B5EF4-FFF2-40B4-BE49-F238E27FC236}">
                <a16:creationId xmlns:a16="http://schemas.microsoft.com/office/drawing/2014/main" id="{62F17939-E816-AA07-F495-1F36E4E55EBF}"/>
              </a:ext>
            </a:extLst>
          </p:cNvPr>
          <p:cNvCxnSpPr>
            <a:cxnSpLocks noChangeShapeType="1"/>
            <a:stCxn id="7" idx="0"/>
            <a:endCxn id="6" idx="4"/>
          </p:cNvCxnSpPr>
          <p:nvPr/>
        </p:nvCxnSpPr>
        <p:spPr bwMode="auto">
          <a:xfrm flipV="1">
            <a:off x="6044668" y="3248009"/>
            <a:ext cx="0" cy="4349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" name="AutoShape 10">
            <a:extLst>
              <a:ext uri="{FF2B5EF4-FFF2-40B4-BE49-F238E27FC236}">
                <a16:creationId xmlns:a16="http://schemas.microsoft.com/office/drawing/2014/main" id="{90CCCEB2-BA63-FAE7-C623-9A5A9AC30561}"/>
              </a:ext>
            </a:extLst>
          </p:cNvPr>
          <p:cNvCxnSpPr>
            <a:cxnSpLocks noChangeShapeType="1"/>
            <a:stCxn id="9" idx="6"/>
            <a:endCxn id="7" idx="2"/>
          </p:cNvCxnSpPr>
          <p:nvPr/>
        </p:nvCxnSpPr>
        <p:spPr bwMode="auto">
          <a:xfrm>
            <a:off x="4879082" y="4165584"/>
            <a:ext cx="80558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3" name="AutoShape 11">
            <a:extLst>
              <a:ext uri="{FF2B5EF4-FFF2-40B4-BE49-F238E27FC236}">
                <a16:creationId xmlns:a16="http://schemas.microsoft.com/office/drawing/2014/main" id="{90A564FE-C565-EDCE-D601-DB4415B543C2}"/>
              </a:ext>
            </a:extLst>
          </p:cNvPr>
          <p:cNvCxnSpPr>
            <a:cxnSpLocks noChangeShapeType="1"/>
            <a:stCxn id="8" idx="7"/>
            <a:endCxn id="9" idx="3"/>
          </p:cNvCxnSpPr>
          <p:nvPr/>
        </p:nvCxnSpPr>
        <p:spPr bwMode="auto">
          <a:xfrm flipV="1">
            <a:off x="3490940" y="4506834"/>
            <a:ext cx="773579" cy="4351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" name="AutoShape 12">
            <a:extLst>
              <a:ext uri="{FF2B5EF4-FFF2-40B4-BE49-F238E27FC236}">
                <a16:creationId xmlns:a16="http://schemas.microsoft.com/office/drawing/2014/main" id="{732D8820-87A9-58B9-E9F3-931D7626145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67483" y="2765409"/>
            <a:ext cx="208986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5" name="AutoShape 13">
            <a:extLst>
              <a:ext uri="{FF2B5EF4-FFF2-40B4-BE49-F238E27FC236}">
                <a16:creationId xmlns:a16="http://schemas.microsoft.com/office/drawing/2014/main" id="{81C25AA6-8FAC-D10B-30D1-B2DEA30A4861}"/>
              </a:ext>
            </a:extLst>
          </p:cNvPr>
          <p:cNvCxnSpPr>
            <a:cxnSpLocks noChangeShapeType="1"/>
            <a:stCxn id="8" idx="5"/>
            <a:endCxn id="7" idx="3"/>
          </p:cNvCxnSpPr>
          <p:nvPr/>
        </p:nvCxnSpPr>
        <p:spPr bwMode="auto">
          <a:xfrm flipV="1">
            <a:off x="3490940" y="4506834"/>
            <a:ext cx="2299167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6" name="Oval 14">
            <a:extLst>
              <a:ext uri="{FF2B5EF4-FFF2-40B4-BE49-F238E27FC236}">
                <a16:creationId xmlns:a16="http://schemas.microsoft.com/office/drawing/2014/main" id="{BDEB726E-3156-DF99-BD6B-17C2952D6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4452" y="3682984"/>
            <a:ext cx="720005" cy="965200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H</a:t>
            </a:r>
          </a:p>
        </p:txBody>
      </p:sp>
      <p:sp>
        <p:nvSpPr>
          <p:cNvPr id="17" name="Oval 15">
            <a:extLst>
              <a:ext uri="{FF2B5EF4-FFF2-40B4-BE49-F238E27FC236}">
                <a16:creationId xmlns:a16="http://schemas.microsoft.com/office/drawing/2014/main" id="{46146AAA-F03A-91F2-9E17-154C883C6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0802" y="2271697"/>
            <a:ext cx="720005" cy="96519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D</a:t>
            </a:r>
          </a:p>
        </p:txBody>
      </p:sp>
      <p:sp>
        <p:nvSpPr>
          <p:cNvPr id="18" name="Oval 16">
            <a:extLst>
              <a:ext uri="{FF2B5EF4-FFF2-40B4-BE49-F238E27FC236}">
                <a16:creationId xmlns:a16="http://schemas.microsoft.com/office/drawing/2014/main" id="{D17EBA28-1E24-F44B-F3AA-7D4FDACDF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1702" y="2271697"/>
            <a:ext cx="720005" cy="965196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C</a:t>
            </a:r>
          </a:p>
        </p:txBody>
      </p:sp>
      <p:sp>
        <p:nvSpPr>
          <p:cNvPr id="19" name="Oval 17">
            <a:extLst>
              <a:ext uri="{FF2B5EF4-FFF2-40B4-BE49-F238E27FC236}">
                <a16:creationId xmlns:a16="http://schemas.microsoft.com/office/drawing/2014/main" id="{BA600FD9-80AA-5FC2-E7A5-60D180308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114" y="3682984"/>
            <a:ext cx="720008" cy="965200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G</a:t>
            </a:r>
          </a:p>
        </p:txBody>
      </p:sp>
      <p:cxnSp>
        <p:nvCxnSpPr>
          <p:cNvPr id="20" name="AutoShape 18">
            <a:extLst>
              <a:ext uri="{FF2B5EF4-FFF2-40B4-BE49-F238E27FC236}">
                <a16:creationId xmlns:a16="http://schemas.microsoft.com/office/drawing/2014/main" id="{65BA0770-BC2B-6C8D-88CF-A6B60BE925BA}"/>
              </a:ext>
            </a:extLst>
          </p:cNvPr>
          <p:cNvCxnSpPr>
            <a:cxnSpLocks noChangeShapeType="1"/>
            <a:stCxn id="18" idx="5"/>
            <a:endCxn id="16" idx="1"/>
          </p:cNvCxnSpPr>
          <p:nvPr/>
        </p:nvCxnSpPr>
        <p:spPr bwMode="auto">
          <a:xfrm>
            <a:off x="7996265" y="3095543"/>
            <a:ext cx="1173629" cy="7287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1" name="AutoShape 19">
            <a:extLst>
              <a:ext uri="{FF2B5EF4-FFF2-40B4-BE49-F238E27FC236}">
                <a16:creationId xmlns:a16="http://schemas.microsoft.com/office/drawing/2014/main" id="{2621FD4D-92CD-8111-0158-13C452741CDE}"/>
              </a:ext>
            </a:extLst>
          </p:cNvPr>
          <p:cNvCxnSpPr>
            <a:cxnSpLocks noChangeShapeType="1"/>
            <a:stCxn id="19" idx="6"/>
            <a:endCxn id="16" idx="2"/>
          </p:cNvCxnSpPr>
          <p:nvPr/>
        </p:nvCxnSpPr>
        <p:spPr bwMode="auto">
          <a:xfrm>
            <a:off x="8100122" y="4165584"/>
            <a:ext cx="96433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2" name="AutoShape 20">
            <a:extLst>
              <a:ext uri="{FF2B5EF4-FFF2-40B4-BE49-F238E27FC236}">
                <a16:creationId xmlns:a16="http://schemas.microsoft.com/office/drawing/2014/main" id="{90FFB7FB-1536-2B2E-7CD9-4A6BE0EA858C}"/>
              </a:ext>
            </a:extLst>
          </p:cNvPr>
          <p:cNvCxnSpPr>
            <a:cxnSpLocks noChangeShapeType="1"/>
            <a:stCxn id="18" idx="4"/>
            <a:endCxn id="19" idx="0"/>
          </p:cNvCxnSpPr>
          <p:nvPr/>
        </p:nvCxnSpPr>
        <p:spPr bwMode="auto">
          <a:xfrm flipH="1">
            <a:off x="7740118" y="3236893"/>
            <a:ext cx="1587" cy="4460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3" name="AutoShape 21">
            <a:extLst>
              <a:ext uri="{FF2B5EF4-FFF2-40B4-BE49-F238E27FC236}">
                <a16:creationId xmlns:a16="http://schemas.microsoft.com/office/drawing/2014/main" id="{EC6DA4F6-6DDA-5899-4F31-742CFD2A4EEE}"/>
              </a:ext>
            </a:extLst>
          </p:cNvPr>
          <p:cNvCxnSpPr>
            <a:cxnSpLocks noChangeShapeType="1"/>
            <a:stCxn id="18" idx="6"/>
            <a:endCxn id="17" idx="2"/>
          </p:cNvCxnSpPr>
          <p:nvPr/>
        </p:nvCxnSpPr>
        <p:spPr bwMode="auto">
          <a:xfrm>
            <a:off x="8101707" y="2754295"/>
            <a:ext cx="96909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5" name="Text Box 23">
            <a:extLst>
              <a:ext uri="{FF2B5EF4-FFF2-40B4-BE49-F238E27FC236}">
                <a16:creationId xmlns:a16="http://schemas.microsoft.com/office/drawing/2014/main" id="{B1385BF7-8645-8120-9D62-11BEF431D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510" y="6199514"/>
            <a:ext cx="6419938" cy="6482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>
              <a:spcBef>
                <a:spcPct val="50000"/>
              </a:spcBef>
            </a:pPr>
            <a:r>
              <a:rPr kumimoji="1" lang="en-US" altLang="en-US" sz="2400" b="1" dirty="0">
                <a:latin typeface="Courier New" panose="02070309020205020404" pitchFamily="49" charset="0"/>
              </a:rPr>
              <a:t>C,H</a:t>
            </a:r>
          </a:p>
        </p:txBody>
      </p:sp>
      <p:sp>
        <p:nvSpPr>
          <p:cNvPr id="26" name="Text Box 24">
            <a:extLst>
              <a:ext uri="{FF2B5EF4-FFF2-40B4-BE49-F238E27FC236}">
                <a16:creationId xmlns:a16="http://schemas.microsoft.com/office/drawing/2014/main" id="{849F3A0D-4BAE-9545-528F-E9123A028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7249" y="6864898"/>
            <a:ext cx="669215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FIFO Queue</a:t>
            </a:r>
          </a:p>
        </p:txBody>
      </p:sp>
      <p:sp>
        <p:nvSpPr>
          <p:cNvPr id="27" name="Text Box 25">
            <a:extLst>
              <a:ext uri="{FF2B5EF4-FFF2-40B4-BE49-F238E27FC236}">
                <a16:creationId xmlns:a16="http://schemas.microsoft.com/office/drawing/2014/main" id="{B5DF7306-F1FE-5027-E1C7-0E1CDA3F5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7802" y="1822434"/>
            <a:ext cx="890644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en-US" sz="2400" b="1">
                <a:solidFill>
                  <a:srgbClr val="006600"/>
                </a:solidFill>
                <a:latin typeface="Courier New" panose="02070309020205020404" pitchFamily="49" charset="0"/>
              </a:rPr>
              <a:t>-</a:t>
            </a:r>
          </a:p>
        </p:txBody>
      </p:sp>
      <p:sp>
        <p:nvSpPr>
          <p:cNvPr id="28" name="Text Box 26">
            <a:extLst>
              <a:ext uri="{FF2B5EF4-FFF2-40B4-BE49-F238E27FC236}">
                <a16:creationId xmlns:a16="http://schemas.microsoft.com/office/drawing/2014/main" id="{731A030E-51D3-9F93-1176-AD133F47B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202" y="6216633"/>
            <a:ext cx="1956087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front</a:t>
            </a:r>
          </a:p>
        </p:txBody>
      </p:sp>
      <p:sp>
        <p:nvSpPr>
          <p:cNvPr id="29" name="Text Box 27">
            <a:extLst>
              <a:ext uri="{FF2B5EF4-FFF2-40B4-BE49-F238E27FC236}">
                <a16:creationId xmlns:a16="http://schemas.microsoft.com/office/drawing/2014/main" id="{C58F30EE-1592-20E2-A4D0-08A481FB9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119" y="6199514"/>
            <a:ext cx="3907855" cy="5891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H discovered</a:t>
            </a:r>
          </a:p>
        </p:txBody>
      </p:sp>
    </p:spTree>
    <p:extLst>
      <p:ext uri="{BB962C8B-B14F-4D97-AF65-F5344CB8AC3E}">
        <p14:creationId xmlns:p14="http://schemas.microsoft.com/office/powerpoint/2010/main" val="325020603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AutoShape 35">
            <a:extLst>
              <a:ext uri="{FF2B5EF4-FFF2-40B4-BE49-F238E27FC236}">
                <a16:creationId xmlns:a16="http://schemas.microsoft.com/office/drawing/2014/main" id="{9590EFC0-4DBA-FBDC-DB22-20E0556B66F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776069" y="4186529"/>
            <a:ext cx="1393825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3" name="AutoShape 33">
            <a:extLst>
              <a:ext uri="{FF2B5EF4-FFF2-40B4-BE49-F238E27FC236}">
                <a16:creationId xmlns:a16="http://schemas.microsoft.com/office/drawing/2014/main" id="{E8D3A070-21E9-FF86-9C89-BE566027BD81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7711769" y="2883841"/>
            <a:ext cx="1587" cy="1120775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4" name="AutoShape 22">
            <a:extLst>
              <a:ext uri="{FF2B5EF4-FFF2-40B4-BE49-F238E27FC236}">
                <a16:creationId xmlns:a16="http://schemas.microsoft.com/office/drawing/2014/main" id="{0D7066BA-08B8-B757-A7A5-EF0A880D5B73}"/>
              </a:ext>
            </a:extLst>
          </p:cNvPr>
          <p:cNvCxnSpPr>
            <a:cxnSpLocks noChangeShapeType="1"/>
            <a:stCxn id="7" idx="6"/>
            <a:endCxn id="19" idx="2"/>
          </p:cNvCxnSpPr>
          <p:nvPr/>
        </p:nvCxnSpPr>
        <p:spPr bwMode="auto">
          <a:xfrm>
            <a:off x="6404672" y="4165584"/>
            <a:ext cx="97544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5" name="AutoShape 32">
            <a:extLst>
              <a:ext uri="{FF2B5EF4-FFF2-40B4-BE49-F238E27FC236}">
                <a16:creationId xmlns:a16="http://schemas.microsoft.com/office/drawing/2014/main" id="{93043932-A1AE-B85B-C377-9ED157A6F90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44668" y="4186529"/>
            <a:ext cx="1404938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2" name="AutoShape 29">
            <a:extLst>
              <a:ext uri="{FF2B5EF4-FFF2-40B4-BE49-F238E27FC236}">
                <a16:creationId xmlns:a16="http://schemas.microsoft.com/office/drawing/2014/main" id="{E43AB715-B371-9988-28E9-1980751D8FC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281290" y="4460700"/>
            <a:ext cx="1120674" cy="703689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0" name="AutoShape 30">
            <a:extLst>
              <a:ext uri="{FF2B5EF4-FFF2-40B4-BE49-F238E27FC236}">
                <a16:creationId xmlns:a16="http://schemas.microsoft.com/office/drawing/2014/main" id="{059472BE-3451-6628-BCC9-0B57C77C0CD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43172" y="3011718"/>
            <a:ext cx="1587" cy="22272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1" name="AutoShape 26">
            <a:extLst>
              <a:ext uri="{FF2B5EF4-FFF2-40B4-BE49-F238E27FC236}">
                <a16:creationId xmlns:a16="http://schemas.microsoft.com/office/drawing/2014/main" id="{78A31555-FF6D-DD7C-6CF4-07669B33CFF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37309" y="2734072"/>
            <a:ext cx="2519363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" name="AutoShape 29">
            <a:extLst>
              <a:ext uri="{FF2B5EF4-FFF2-40B4-BE49-F238E27FC236}">
                <a16:creationId xmlns:a16="http://schemas.microsoft.com/office/drawing/2014/main" id="{0330AF9F-B02F-A84F-E956-435A88D8FF3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44668" y="2776537"/>
            <a:ext cx="0" cy="11096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2F8DEEC-895A-368B-1B91-37437CFE5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EX-</a:t>
            </a:r>
            <a:r>
              <a:rPr lang="ar-IQ" dirty="0"/>
              <a:t>1</a:t>
            </a:r>
            <a:r>
              <a:rPr lang="en-US" dirty="0"/>
              <a:t> Cont..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A9FDF7-825D-B7F0-1BB6-F295C545AC0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3B9917CC-8CC9-A7BC-1DB7-5D5ABD2F7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4789" y="2282809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EF897811-1547-5041-DE1B-3CDD12747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2282809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7" name="Oval 5">
            <a:extLst>
              <a:ext uri="{FF2B5EF4-FFF2-40B4-BE49-F238E27FC236}">
                <a16:creationId xmlns:a16="http://schemas.microsoft.com/office/drawing/2014/main" id="{0394D1B5-C9E1-CD8E-8D7F-28C1FEFC4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3682984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8" name="Oval 6">
            <a:extLst>
              <a:ext uri="{FF2B5EF4-FFF2-40B4-BE49-F238E27FC236}">
                <a16:creationId xmlns:a16="http://schemas.microsoft.com/office/drawing/2014/main" id="{8547B45A-2C78-E9CC-E237-7E5FC1E5D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6377" y="4800584"/>
            <a:ext cx="720005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9" name="Oval 7">
            <a:extLst>
              <a:ext uri="{FF2B5EF4-FFF2-40B4-BE49-F238E27FC236}">
                <a16:creationId xmlns:a16="http://schemas.microsoft.com/office/drawing/2014/main" id="{C844972B-1ABD-2BBB-A305-F9E9A308E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077" y="3682984"/>
            <a:ext cx="720005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E</a:t>
            </a:r>
          </a:p>
        </p:txBody>
      </p:sp>
      <p:cxnSp>
        <p:nvCxnSpPr>
          <p:cNvPr id="10" name="AutoShape 8">
            <a:extLst>
              <a:ext uri="{FF2B5EF4-FFF2-40B4-BE49-F238E27FC236}">
                <a16:creationId xmlns:a16="http://schemas.microsoft.com/office/drawing/2014/main" id="{0F067A06-1038-4BF3-14E5-674A6611C4B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69584" y="3158583"/>
            <a:ext cx="1587" cy="15525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AutoShape 9">
            <a:extLst>
              <a:ext uri="{FF2B5EF4-FFF2-40B4-BE49-F238E27FC236}">
                <a16:creationId xmlns:a16="http://schemas.microsoft.com/office/drawing/2014/main" id="{62F17939-E816-AA07-F495-1F36E4E55EBF}"/>
              </a:ext>
            </a:extLst>
          </p:cNvPr>
          <p:cNvCxnSpPr>
            <a:cxnSpLocks noChangeShapeType="1"/>
            <a:stCxn id="7" idx="0"/>
            <a:endCxn id="6" idx="4"/>
          </p:cNvCxnSpPr>
          <p:nvPr/>
        </p:nvCxnSpPr>
        <p:spPr bwMode="auto">
          <a:xfrm flipV="1">
            <a:off x="6044668" y="3248009"/>
            <a:ext cx="0" cy="4349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" name="AutoShape 10">
            <a:extLst>
              <a:ext uri="{FF2B5EF4-FFF2-40B4-BE49-F238E27FC236}">
                <a16:creationId xmlns:a16="http://schemas.microsoft.com/office/drawing/2014/main" id="{90CCCEB2-BA63-FAE7-C623-9A5A9AC30561}"/>
              </a:ext>
            </a:extLst>
          </p:cNvPr>
          <p:cNvCxnSpPr>
            <a:cxnSpLocks noChangeShapeType="1"/>
            <a:stCxn id="9" idx="6"/>
            <a:endCxn id="7" idx="2"/>
          </p:cNvCxnSpPr>
          <p:nvPr/>
        </p:nvCxnSpPr>
        <p:spPr bwMode="auto">
          <a:xfrm>
            <a:off x="4879082" y="4165584"/>
            <a:ext cx="80558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3" name="AutoShape 11">
            <a:extLst>
              <a:ext uri="{FF2B5EF4-FFF2-40B4-BE49-F238E27FC236}">
                <a16:creationId xmlns:a16="http://schemas.microsoft.com/office/drawing/2014/main" id="{90A564FE-C565-EDCE-D601-DB4415B543C2}"/>
              </a:ext>
            </a:extLst>
          </p:cNvPr>
          <p:cNvCxnSpPr>
            <a:cxnSpLocks noChangeShapeType="1"/>
            <a:stCxn id="8" idx="7"/>
            <a:endCxn id="9" idx="3"/>
          </p:cNvCxnSpPr>
          <p:nvPr/>
        </p:nvCxnSpPr>
        <p:spPr bwMode="auto">
          <a:xfrm flipV="1">
            <a:off x="3490940" y="4506834"/>
            <a:ext cx="773579" cy="4351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" name="AutoShape 12">
            <a:extLst>
              <a:ext uri="{FF2B5EF4-FFF2-40B4-BE49-F238E27FC236}">
                <a16:creationId xmlns:a16="http://schemas.microsoft.com/office/drawing/2014/main" id="{732D8820-87A9-58B9-E9F3-931D7626145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67483" y="2765409"/>
            <a:ext cx="208986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5" name="AutoShape 13">
            <a:extLst>
              <a:ext uri="{FF2B5EF4-FFF2-40B4-BE49-F238E27FC236}">
                <a16:creationId xmlns:a16="http://schemas.microsoft.com/office/drawing/2014/main" id="{81C25AA6-8FAC-D10B-30D1-B2DEA30A4861}"/>
              </a:ext>
            </a:extLst>
          </p:cNvPr>
          <p:cNvCxnSpPr>
            <a:cxnSpLocks noChangeShapeType="1"/>
            <a:stCxn id="8" idx="5"/>
            <a:endCxn id="7" idx="3"/>
          </p:cNvCxnSpPr>
          <p:nvPr/>
        </p:nvCxnSpPr>
        <p:spPr bwMode="auto">
          <a:xfrm flipV="1">
            <a:off x="3490940" y="4506834"/>
            <a:ext cx="2299167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6" name="Oval 14">
            <a:extLst>
              <a:ext uri="{FF2B5EF4-FFF2-40B4-BE49-F238E27FC236}">
                <a16:creationId xmlns:a16="http://schemas.microsoft.com/office/drawing/2014/main" id="{BDEB726E-3156-DF99-BD6B-17C2952D6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4452" y="3682984"/>
            <a:ext cx="720005" cy="965200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H</a:t>
            </a:r>
          </a:p>
        </p:txBody>
      </p:sp>
      <p:sp>
        <p:nvSpPr>
          <p:cNvPr id="17" name="Oval 15">
            <a:extLst>
              <a:ext uri="{FF2B5EF4-FFF2-40B4-BE49-F238E27FC236}">
                <a16:creationId xmlns:a16="http://schemas.microsoft.com/office/drawing/2014/main" id="{46146AAA-F03A-91F2-9E17-154C883C6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0802" y="2271697"/>
            <a:ext cx="720005" cy="96519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D</a:t>
            </a:r>
          </a:p>
        </p:txBody>
      </p:sp>
      <p:sp>
        <p:nvSpPr>
          <p:cNvPr id="18" name="Oval 16">
            <a:extLst>
              <a:ext uri="{FF2B5EF4-FFF2-40B4-BE49-F238E27FC236}">
                <a16:creationId xmlns:a16="http://schemas.microsoft.com/office/drawing/2014/main" id="{D17EBA28-1E24-F44B-F3AA-7D4FDACDF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1702" y="2271697"/>
            <a:ext cx="720005" cy="965196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C</a:t>
            </a:r>
          </a:p>
        </p:txBody>
      </p:sp>
      <p:sp>
        <p:nvSpPr>
          <p:cNvPr id="19" name="Oval 17">
            <a:extLst>
              <a:ext uri="{FF2B5EF4-FFF2-40B4-BE49-F238E27FC236}">
                <a16:creationId xmlns:a16="http://schemas.microsoft.com/office/drawing/2014/main" id="{BA600FD9-80AA-5FC2-E7A5-60D180308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114" y="3682984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G</a:t>
            </a:r>
          </a:p>
        </p:txBody>
      </p:sp>
      <p:cxnSp>
        <p:nvCxnSpPr>
          <p:cNvPr id="20" name="AutoShape 18">
            <a:extLst>
              <a:ext uri="{FF2B5EF4-FFF2-40B4-BE49-F238E27FC236}">
                <a16:creationId xmlns:a16="http://schemas.microsoft.com/office/drawing/2014/main" id="{65BA0770-BC2B-6C8D-88CF-A6B60BE925BA}"/>
              </a:ext>
            </a:extLst>
          </p:cNvPr>
          <p:cNvCxnSpPr>
            <a:cxnSpLocks noChangeShapeType="1"/>
            <a:stCxn id="18" idx="5"/>
            <a:endCxn id="16" idx="1"/>
          </p:cNvCxnSpPr>
          <p:nvPr/>
        </p:nvCxnSpPr>
        <p:spPr bwMode="auto">
          <a:xfrm>
            <a:off x="7996265" y="3095543"/>
            <a:ext cx="1173629" cy="7287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1" name="AutoShape 19">
            <a:extLst>
              <a:ext uri="{FF2B5EF4-FFF2-40B4-BE49-F238E27FC236}">
                <a16:creationId xmlns:a16="http://schemas.microsoft.com/office/drawing/2014/main" id="{2621FD4D-92CD-8111-0158-13C452741CDE}"/>
              </a:ext>
            </a:extLst>
          </p:cNvPr>
          <p:cNvCxnSpPr>
            <a:cxnSpLocks noChangeShapeType="1"/>
            <a:stCxn id="19" idx="6"/>
            <a:endCxn id="16" idx="2"/>
          </p:cNvCxnSpPr>
          <p:nvPr/>
        </p:nvCxnSpPr>
        <p:spPr bwMode="auto">
          <a:xfrm>
            <a:off x="8100122" y="4165584"/>
            <a:ext cx="96433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2" name="AutoShape 20">
            <a:extLst>
              <a:ext uri="{FF2B5EF4-FFF2-40B4-BE49-F238E27FC236}">
                <a16:creationId xmlns:a16="http://schemas.microsoft.com/office/drawing/2014/main" id="{90FFB7FB-1536-2B2E-7CD9-4A6BE0EA858C}"/>
              </a:ext>
            </a:extLst>
          </p:cNvPr>
          <p:cNvCxnSpPr>
            <a:cxnSpLocks noChangeShapeType="1"/>
            <a:stCxn id="18" idx="4"/>
            <a:endCxn id="19" idx="0"/>
          </p:cNvCxnSpPr>
          <p:nvPr/>
        </p:nvCxnSpPr>
        <p:spPr bwMode="auto">
          <a:xfrm flipH="1">
            <a:off x="7740118" y="3236893"/>
            <a:ext cx="1587" cy="4460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3" name="AutoShape 21">
            <a:extLst>
              <a:ext uri="{FF2B5EF4-FFF2-40B4-BE49-F238E27FC236}">
                <a16:creationId xmlns:a16="http://schemas.microsoft.com/office/drawing/2014/main" id="{EC6DA4F6-6DDA-5899-4F31-742CFD2A4EEE}"/>
              </a:ext>
            </a:extLst>
          </p:cNvPr>
          <p:cNvCxnSpPr>
            <a:cxnSpLocks noChangeShapeType="1"/>
            <a:stCxn id="18" idx="6"/>
            <a:endCxn id="17" idx="2"/>
          </p:cNvCxnSpPr>
          <p:nvPr/>
        </p:nvCxnSpPr>
        <p:spPr bwMode="auto">
          <a:xfrm>
            <a:off x="8101707" y="2754295"/>
            <a:ext cx="96909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5" name="Text Box 23">
            <a:extLst>
              <a:ext uri="{FF2B5EF4-FFF2-40B4-BE49-F238E27FC236}">
                <a16:creationId xmlns:a16="http://schemas.microsoft.com/office/drawing/2014/main" id="{B1385BF7-8645-8120-9D62-11BEF431D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510" y="6199514"/>
            <a:ext cx="6419938" cy="6482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>
              <a:spcBef>
                <a:spcPct val="50000"/>
              </a:spcBef>
            </a:pPr>
            <a:r>
              <a:rPr kumimoji="1" lang="en-US" altLang="en-US" sz="2400" b="1" dirty="0">
                <a:latin typeface="Courier New" panose="02070309020205020404" pitchFamily="49" charset="0"/>
              </a:rPr>
              <a:t>C,H</a:t>
            </a:r>
          </a:p>
        </p:txBody>
      </p:sp>
      <p:sp>
        <p:nvSpPr>
          <p:cNvPr id="26" name="Text Box 24">
            <a:extLst>
              <a:ext uri="{FF2B5EF4-FFF2-40B4-BE49-F238E27FC236}">
                <a16:creationId xmlns:a16="http://schemas.microsoft.com/office/drawing/2014/main" id="{849F3A0D-4BAE-9545-528F-E9123A028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7249" y="6864898"/>
            <a:ext cx="669215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FIFO Queue</a:t>
            </a:r>
          </a:p>
        </p:txBody>
      </p:sp>
      <p:sp>
        <p:nvSpPr>
          <p:cNvPr id="27" name="Text Box 25">
            <a:extLst>
              <a:ext uri="{FF2B5EF4-FFF2-40B4-BE49-F238E27FC236}">
                <a16:creationId xmlns:a16="http://schemas.microsoft.com/office/drawing/2014/main" id="{B5DF7306-F1FE-5027-E1C7-0E1CDA3F5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7802" y="1822434"/>
            <a:ext cx="890644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en-US" sz="2400" b="1">
                <a:solidFill>
                  <a:srgbClr val="006600"/>
                </a:solidFill>
                <a:latin typeface="Courier New" panose="02070309020205020404" pitchFamily="49" charset="0"/>
              </a:rPr>
              <a:t>-</a:t>
            </a:r>
          </a:p>
        </p:txBody>
      </p:sp>
      <p:sp>
        <p:nvSpPr>
          <p:cNvPr id="28" name="Text Box 26">
            <a:extLst>
              <a:ext uri="{FF2B5EF4-FFF2-40B4-BE49-F238E27FC236}">
                <a16:creationId xmlns:a16="http://schemas.microsoft.com/office/drawing/2014/main" id="{731A030E-51D3-9F93-1176-AD133F47B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202" y="6216633"/>
            <a:ext cx="1956087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front</a:t>
            </a:r>
          </a:p>
        </p:txBody>
      </p:sp>
      <p:sp>
        <p:nvSpPr>
          <p:cNvPr id="29" name="Text Box 27">
            <a:extLst>
              <a:ext uri="{FF2B5EF4-FFF2-40B4-BE49-F238E27FC236}">
                <a16:creationId xmlns:a16="http://schemas.microsoft.com/office/drawing/2014/main" id="{C58F30EE-1592-20E2-A4D0-08A481FB9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119" y="6199514"/>
            <a:ext cx="3907855" cy="5891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G finished</a:t>
            </a:r>
          </a:p>
        </p:txBody>
      </p:sp>
    </p:spTree>
    <p:extLst>
      <p:ext uri="{BB962C8B-B14F-4D97-AF65-F5344CB8AC3E}">
        <p14:creationId xmlns:p14="http://schemas.microsoft.com/office/powerpoint/2010/main" val="2876110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6A5D3-6262-89B9-3912-84F8B42F3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EX-1 Cont..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426C1DC-9185-4D7C-9534-362CD913B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1873567"/>
              </p:ext>
            </p:extLst>
          </p:nvPr>
        </p:nvGraphicFramePr>
        <p:xfrm>
          <a:off x="379413" y="2090738"/>
          <a:ext cx="3000996" cy="11125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00498">
                  <a:extLst>
                    <a:ext uri="{9D8B030D-6E8A-4147-A177-3AD203B41FA5}">
                      <a16:colId xmlns:a16="http://schemas.microsoft.com/office/drawing/2014/main" val="678018400"/>
                    </a:ext>
                  </a:extLst>
                </a:gridCol>
                <a:gridCol w="1500498">
                  <a:extLst>
                    <a:ext uri="{9D8B030D-6E8A-4147-A177-3AD203B41FA5}">
                      <a16:colId xmlns:a16="http://schemas.microsoft.com/office/drawing/2014/main" val="903375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Stack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Stack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54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Visit A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869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A,B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740347"/>
                  </a:ext>
                </a:extLst>
              </a:tr>
            </a:tbl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3304C0-6297-A661-7E1E-32B1BB02F2E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350B30-1D08-2F1F-C3C0-D0147D2F69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7877" y="1701724"/>
            <a:ext cx="6696075" cy="515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9901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AutoShape 35">
            <a:extLst>
              <a:ext uri="{FF2B5EF4-FFF2-40B4-BE49-F238E27FC236}">
                <a16:creationId xmlns:a16="http://schemas.microsoft.com/office/drawing/2014/main" id="{9590EFC0-4DBA-FBDC-DB22-20E0556B66F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776069" y="4186529"/>
            <a:ext cx="1393825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3" name="AutoShape 33">
            <a:extLst>
              <a:ext uri="{FF2B5EF4-FFF2-40B4-BE49-F238E27FC236}">
                <a16:creationId xmlns:a16="http://schemas.microsoft.com/office/drawing/2014/main" id="{E8D3A070-21E9-FF86-9C89-BE566027BD81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7711769" y="2883841"/>
            <a:ext cx="1587" cy="1120775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4" name="AutoShape 22">
            <a:extLst>
              <a:ext uri="{FF2B5EF4-FFF2-40B4-BE49-F238E27FC236}">
                <a16:creationId xmlns:a16="http://schemas.microsoft.com/office/drawing/2014/main" id="{0D7066BA-08B8-B757-A7A5-EF0A880D5B73}"/>
              </a:ext>
            </a:extLst>
          </p:cNvPr>
          <p:cNvCxnSpPr>
            <a:cxnSpLocks noChangeShapeType="1"/>
            <a:stCxn id="7" idx="6"/>
            <a:endCxn id="19" idx="2"/>
          </p:cNvCxnSpPr>
          <p:nvPr/>
        </p:nvCxnSpPr>
        <p:spPr bwMode="auto">
          <a:xfrm>
            <a:off x="6404672" y="4165584"/>
            <a:ext cx="97544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5" name="AutoShape 32">
            <a:extLst>
              <a:ext uri="{FF2B5EF4-FFF2-40B4-BE49-F238E27FC236}">
                <a16:creationId xmlns:a16="http://schemas.microsoft.com/office/drawing/2014/main" id="{93043932-A1AE-B85B-C377-9ED157A6F90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44668" y="4186529"/>
            <a:ext cx="1404938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2" name="AutoShape 29">
            <a:extLst>
              <a:ext uri="{FF2B5EF4-FFF2-40B4-BE49-F238E27FC236}">
                <a16:creationId xmlns:a16="http://schemas.microsoft.com/office/drawing/2014/main" id="{E43AB715-B371-9988-28E9-1980751D8FC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281290" y="4460700"/>
            <a:ext cx="1120674" cy="703689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0" name="AutoShape 30">
            <a:extLst>
              <a:ext uri="{FF2B5EF4-FFF2-40B4-BE49-F238E27FC236}">
                <a16:creationId xmlns:a16="http://schemas.microsoft.com/office/drawing/2014/main" id="{059472BE-3451-6628-BCC9-0B57C77C0CD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43172" y="3011718"/>
            <a:ext cx="1587" cy="22272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1" name="AutoShape 26">
            <a:extLst>
              <a:ext uri="{FF2B5EF4-FFF2-40B4-BE49-F238E27FC236}">
                <a16:creationId xmlns:a16="http://schemas.microsoft.com/office/drawing/2014/main" id="{78A31555-FF6D-DD7C-6CF4-07669B33CFF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37309" y="2734072"/>
            <a:ext cx="2519363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" name="AutoShape 29">
            <a:extLst>
              <a:ext uri="{FF2B5EF4-FFF2-40B4-BE49-F238E27FC236}">
                <a16:creationId xmlns:a16="http://schemas.microsoft.com/office/drawing/2014/main" id="{0330AF9F-B02F-A84F-E956-435A88D8FF3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44668" y="2776537"/>
            <a:ext cx="0" cy="11096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2F8DEEC-895A-368B-1B91-37437CFE5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EX-</a:t>
            </a:r>
            <a:r>
              <a:rPr lang="ar-IQ" dirty="0"/>
              <a:t>1</a:t>
            </a:r>
            <a:r>
              <a:rPr lang="en-US" dirty="0"/>
              <a:t> Cont..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A9FDF7-825D-B7F0-1BB6-F295C545AC0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3B9917CC-8CC9-A7BC-1DB7-5D5ABD2F7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4789" y="2282809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EF897811-1547-5041-DE1B-3CDD12747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2282809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7" name="Oval 5">
            <a:extLst>
              <a:ext uri="{FF2B5EF4-FFF2-40B4-BE49-F238E27FC236}">
                <a16:creationId xmlns:a16="http://schemas.microsoft.com/office/drawing/2014/main" id="{0394D1B5-C9E1-CD8E-8D7F-28C1FEFC4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3682984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8" name="Oval 6">
            <a:extLst>
              <a:ext uri="{FF2B5EF4-FFF2-40B4-BE49-F238E27FC236}">
                <a16:creationId xmlns:a16="http://schemas.microsoft.com/office/drawing/2014/main" id="{8547B45A-2C78-E9CC-E237-7E5FC1E5D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6377" y="4800584"/>
            <a:ext cx="720005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9" name="Oval 7">
            <a:extLst>
              <a:ext uri="{FF2B5EF4-FFF2-40B4-BE49-F238E27FC236}">
                <a16:creationId xmlns:a16="http://schemas.microsoft.com/office/drawing/2014/main" id="{C844972B-1ABD-2BBB-A305-F9E9A308E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077" y="3682984"/>
            <a:ext cx="720005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E</a:t>
            </a:r>
          </a:p>
        </p:txBody>
      </p:sp>
      <p:cxnSp>
        <p:nvCxnSpPr>
          <p:cNvPr id="10" name="AutoShape 8">
            <a:extLst>
              <a:ext uri="{FF2B5EF4-FFF2-40B4-BE49-F238E27FC236}">
                <a16:creationId xmlns:a16="http://schemas.microsoft.com/office/drawing/2014/main" id="{0F067A06-1038-4BF3-14E5-674A6611C4B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69584" y="3158583"/>
            <a:ext cx="1587" cy="15525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AutoShape 9">
            <a:extLst>
              <a:ext uri="{FF2B5EF4-FFF2-40B4-BE49-F238E27FC236}">
                <a16:creationId xmlns:a16="http://schemas.microsoft.com/office/drawing/2014/main" id="{62F17939-E816-AA07-F495-1F36E4E55EBF}"/>
              </a:ext>
            </a:extLst>
          </p:cNvPr>
          <p:cNvCxnSpPr>
            <a:cxnSpLocks noChangeShapeType="1"/>
            <a:stCxn id="7" idx="0"/>
            <a:endCxn id="6" idx="4"/>
          </p:cNvCxnSpPr>
          <p:nvPr/>
        </p:nvCxnSpPr>
        <p:spPr bwMode="auto">
          <a:xfrm flipV="1">
            <a:off x="6044668" y="3248009"/>
            <a:ext cx="0" cy="4349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" name="AutoShape 10">
            <a:extLst>
              <a:ext uri="{FF2B5EF4-FFF2-40B4-BE49-F238E27FC236}">
                <a16:creationId xmlns:a16="http://schemas.microsoft.com/office/drawing/2014/main" id="{90CCCEB2-BA63-FAE7-C623-9A5A9AC30561}"/>
              </a:ext>
            </a:extLst>
          </p:cNvPr>
          <p:cNvCxnSpPr>
            <a:cxnSpLocks noChangeShapeType="1"/>
            <a:stCxn id="9" idx="6"/>
            <a:endCxn id="7" idx="2"/>
          </p:cNvCxnSpPr>
          <p:nvPr/>
        </p:nvCxnSpPr>
        <p:spPr bwMode="auto">
          <a:xfrm>
            <a:off x="4879082" y="4165584"/>
            <a:ext cx="80558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3" name="AutoShape 11">
            <a:extLst>
              <a:ext uri="{FF2B5EF4-FFF2-40B4-BE49-F238E27FC236}">
                <a16:creationId xmlns:a16="http://schemas.microsoft.com/office/drawing/2014/main" id="{90A564FE-C565-EDCE-D601-DB4415B543C2}"/>
              </a:ext>
            </a:extLst>
          </p:cNvPr>
          <p:cNvCxnSpPr>
            <a:cxnSpLocks noChangeShapeType="1"/>
            <a:stCxn id="8" idx="7"/>
            <a:endCxn id="9" idx="3"/>
          </p:cNvCxnSpPr>
          <p:nvPr/>
        </p:nvCxnSpPr>
        <p:spPr bwMode="auto">
          <a:xfrm flipV="1">
            <a:off x="3490940" y="4506834"/>
            <a:ext cx="773579" cy="4351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" name="AutoShape 12">
            <a:extLst>
              <a:ext uri="{FF2B5EF4-FFF2-40B4-BE49-F238E27FC236}">
                <a16:creationId xmlns:a16="http://schemas.microsoft.com/office/drawing/2014/main" id="{732D8820-87A9-58B9-E9F3-931D7626145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67483" y="2765409"/>
            <a:ext cx="208986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5" name="AutoShape 13">
            <a:extLst>
              <a:ext uri="{FF2B5EF4-FFF2-40B4-BE49-F238E27FC236}">
                <a16:creationId xmlns:a16="http://schemas.microsoft.com/office/drawing/2014/main" id="{81C25AA6-8FAC-D10B-30D1-B2DEA30A4861}"/>
              </a:ext>
            </a:extLst>
          </p:cNvPr>
          <p:cNvCxnSpPr>
            <a:cxnSpLocks noChangeShapeType="1"/>
            <a:stCxn id="8" idx="5"/>
            <a:endCxn id="7" idx="3"/>
          </p:cNvCxnSpPr>
          <p:nvPr/>
        </p:nvCxnSpPr>
        <p:spPr bwMode="auto">
          <a:xfrm flipV="1">
            <a:off x="3490940" y="4506834"/>
            <a:ext cx="2299167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6" name="Oval 14">
            <a:extLst>
              <a:ext uri="{FF2B5EF4-FFF2-40B4-BE49-F238E27FC236}">
                <a16:creationId xmlns:a16="http://schemas.microsoft.com/office/drawing/2014/main" id="{BDEB726E-3156-DF99-BD6B-17C2952D6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4452" y="3682984"/>
            <a:ext cx="720005" cy="965200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H</a:t>
            </a:r>
          </a:p>
        </p:txBody>
      </p:sp>
      <p:sp>
        <p:nvSpPr>
          <p:cNvPr id="17" name="Oval 15">
            <a:extLst>
              <a:ext uri="{FF2B5EF4-FFF2-40B4-BE49-F238E27FC236}">
                <a16:creationId xmlns:a16="http://schemas.microsoft.com/office/drawing/2014/main" id="{46146AAA-F03A-91F2-9E17-154C883C6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0802" y="2271697"/>
            <a:ext cx="720005" cy="96519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D</a:t>
            </a:r>
          </a:p>
        </p:txBody>
      </p:sp>
      <p:sp>
        <p:nvSpPr>
          <p:cNvPr id="18" name="Oval 16">
            <a:extLst>
              <a:ext uri="{FF2B5EF4-FFF2-40B4-BE49-F238E27FC236}">
                <a16:creationId xmlns:a16="http://schemas.microsoft.com/office/drawing/2014/main" id="{D17EBA28-1E24-F44B-F3AA-7D4FDACDF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1702" y="2271697"/>
            <a:ext cx="720005" cy="965196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19" name="Oval 17">
            <a:extLst>
              <a:ext uri="{FF2B5EF4-FFF2-40B4-BE49-F238E27FC236}">
                <a16:creationId xmlns:a16="http://schemas.microsoft.com/office/drawing/2014/main" id="{BA600FD9-80AA-5FC2-E7A5-60D180308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114" y="3682984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G</a:t>
            </a:r>
          </a:p>
        </p:txBody>
      </p:sp>
      <p:cxnSp>
        <p:nvCxnSpPr>
          <p:cNvPr id="20" name="AutoShape 18">
            <a:extLst>
              <a:ext uri="{FF2B5EF4-FFF2-40B4-BE49-F238E27FC236}">
                <a16:creationId xmlns:a16="http://schemas.microsoft.com/office/drawing/2014/main" id="{65BA0770-BC2B-6C8D-88CF-A6B60BE925BA}"/>
              </a:ext>
            </a:extLst>
          </p:cNvPr>
          <p:cNvCxnSpPr>
            <a:cxnSpLocks noChangeShapeType="1"/>
            <a:stCxn id="18" idx="5"/>
            <a:endCxn id="16" idx="1"/>
          </p:cNvCxnSpPr>
          <p:nvPr/>
        </p:nvCxnSpPr>
        <p:spPr bwMode="auto">
          <a:xfrm>
            <a:off x="7996265" y="3095543"/>
            <a:ext cx="1173629" cy="7287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1" name="AutoShape 19">
            <a:extLst>
              <a:ext uri="{FF2B5EF4-FFF2-40B4-BE49-F238E27FC236}">
                <a16:creationId xmlns:a16="http://schemas.microsoft.com/office/drawing/2014/main" id="{2621FD4D-92CD-8111-0158-13C452741CDE}"/>
              </a:ext>
            </a:extLst>
          </p:cNvPr>
          <p:cNvCxnSpPr>
            <a:cxnSpLocks noChangeShapeType="1"/>
            <a:stCxn id="19" idx="6"/>
            <a:endCxn id="16" idx="2"/>
          </p:cNvCxnSpPr>
          <p:nvPr/>
        </p:nvCxnSpPr>
        <p:spPr bwMode="auto">
          <a:xfrm>
            <a:off x="8100122" y="4165584"/>
            <a:ext cx="96433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2" name="AutoShape 20">
            <a:extLst>
              <a:ext uri="{FF2B5EF4-FFF2-40B4-BE49-F238E27FC236}">
                <a16:creationId xmlns:a16="http://schemas.microsoft.com/office/drawing/2014/main" id="{90FFB7FB-1536-2B2E-7CD9-4A6BE0EA858C}"/>
              </a:ext>
            </a:extLst>
          </p:cNvPr>
          <p:cNvCxnSpPr>
            <a:cxnSpLocks noChangeShapeType="1"/>
            <a:stCxn id="18" idx="4"/>
            <a:endCxn id="19" idx="0"/>
          </p:cNvCxnSpPr>
          <p:nvPr/>
        </p:nvCxnSpPr>
        <p:spPr bwMode="auto">
          <a:xfrm flipH="1">
            <a:off x="7740118" y="3236893"/>
            <a:ext cx="1587" cy="4460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3" name="AutoShape 21">
            <a:extLst>
              <a:ext uri="{FF2B5EF4-FFF2-40B4-BE49-F238E27FC236}">
                <a16:creationId xmlns:a16="http://schemas.microsoft.com/office/drawing/2014/main" id="{EC6DA4F6-6DDA-5899-4F31-742CFD2A4EEE}"/>
              </a:ext>
            </a:extLst>
          </p:cNvPr>
          <p:cNvCxnSpPr>
            <a:cxnSpLocks noChangeShapeType="1"/>
            <a:stCxn id="18" idx="6"/>
            <a:endCxn id="17" idx="2"/>
          </p:cNvCxnSpPr>
          <p:nvPr/>
        </p:nvCxnSpPr>
        <p:spPr bwMode="auto">
          <a:xfrm>
            <a:off x="8101707" y="2754295"/>
            <a:ext cx="96909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5" name="Text Box 23">
            <a:extLst>
              <a:ext uri="{FF2B5EF4-FFF2-40B4-BE49-F238E27FC236}">
                <a16:creationId xmlns:a16="http://schemas.microsoft.com/office/drawing/2014/main" id="{B1385BF7-8645-8120-9D62-11BEF431D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510" y="6199514"/>
            <a:ext cx="6419938" cy="6482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>
              <a:spcBef>
                <a:spcPct val="50000"/>
              </a:spcBef>
            </a:pPr>
            <a:r>
              <a:rPr kumimoji="1" lang="en-US" altLang="en-US" sz="2400" b="1" dirty="0">
                <a:latin typeface="Courier New" panose="02070309020205020404" pitchFamily="49" charset="0"/>
              </a:rPr>
              <a:t>H</a:t>
            </a:r>
          </a:p>
        </p:txBody>
      </p:sp>
      <p:sp>
        <p:nvSpPr>
          <p:cNvPr id="26" name="Text Box 24">
            <a:extLst>
              <a:ext uri="{FF2B5EF4-FFF2-40B4-BE49-F238E27FC236}">
                <a16:creationId xmlns:a16="http://schemas.microsoft.com/office/drawing/2014/main" id="{849F3A0D-4BAE-9545-528F-E9123A028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7249" y="6864898"/>
            <a:ext cx="669215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FIFO Queue</a:t>
            </a:r>
          </a:p>
        </p:txBody>
      </p:sp>
      <p:sp>
        <p:nvSpPr>
          <p:cNvPr id="27" name="Text Box 25">
            <a:extLst>
              <a:ext uri="{FF2B5EF4-FFF2-40B4-BE49-F238E27FC236}">
                <a16:creationId xmlns:a16="http://schemas.microsoft.com/office/drawing/2014/main" id="{B5DF7306-F1FE-5027-E1C7-0E1CDA3F5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7802" y="1822434"/>
            <a:ext cx="890644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en-US" sz="2400" b="1">
                <a:solidFill>
                  <a:srgbClr val="006600"/>
                </a:solidFill>
                <a:latin typeface="Courier New" panose="02070309020205020404" pitchFamily="49" charset="0"/>
              </a:rPr>
              <a:t>-</a:t>
            </a:r>
          </a:p>
        </p:txBody>
      </p:sp>
      <p:sp>
        <p:nvSpPr>
          <p:cNvPr id="28" name="Text Box 26">
            <a:extLst>
              <a:ext uri="{FF2B5EF4-FFF2-40B4-BE49-F238E27FC236}">
                <a16:creationId xmlns:a16="http://schemas.microsoft.com/office/drawing/2014/main" id="{731A030E-51D3-9F93-1176-AD133F47B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202" y="6216633"/>
            <a:ext cx="1956087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front</a:t>
            </a:r>
          </a:p>
        </p:txBody>
      </p:sp>
      <p:sp>
        <p:nvSpPr>
          <p:cNvPr id="29" name="Text Box 27">
            <a:extLst>
              <a:ext uri="{FF2B5EF4-FFF2-40B4-BE49-F238E27FC236}">
                <a16:creationId xmlns:a16="http://schemas.microsoft.com/office/drawing/2014/main" id="{C58F30EE-1592-20E2-A4D0-08A481FB9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119" y="6199514"/>
            <a:ext cx="3907855" cy="5891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dequeue next vertex C</a:t>
            </a:r>
          </a:p>
        </p:txBody>
      </p:sp>
    </p:spTree>
    <p:extLst>
      <p:ext uri="{BB962C8B-B14F-4D97-AF65-F5344CB8AC3E}">
        <p14:creationId xmlns:p14="http://schemas.microsoft.com/office/powerpoint/2010/main" val="260193373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AutoShape 36">
            <a:extLst>
              <a:ext uri="{FF2B5EF4-FFF2-40B4-BE49-F238E27FC236}">
                <a16:creationId xmlns:a16="http://schemas.microsoft.com/office/drawing/2014/main" id="{E4FB2BD6-6FFE-C314-2004-2EDCDA63903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711769" y="2730078"/>
            <a:ext cx="1398587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4" name="AutoShape 35">
            <a:extLst>
              <a:ext uri="{FF2B5EF4-FFF2-40B4-BE49-F238E27FC236}">
                <a16:creationId xmlns:a16="http://schemas.microsoft.com/office/drawing/2014/main" id="{9590EFC0-4DBA-FBDC-DB22-20E0556B66F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776069" y="4186529"/>
            <a:ext cx="1393825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3" name="AutoShape 33">
            <a:extLst>
              <a:ext uri="{FF2B5EF4-FFF2-40B4-BE49-F238E27FC236}">
                <a16:creationId xmlns:a16="http://schemas.microsoft.com/office/drawing/2014/main" id="{E8D3A070-21E9-FF86-9C89-BE566027BD81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7711769" y="2883841"/>
            <a:ext cx="1587" cy="1120775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4" name="AutoShape 22">
            <a:extLst>
              <a:ext uri="{FF2B5EF4-FFF2-40B4-BE49-F238E27FC236}">
                <a16:creationId xmlns:a16="http://schemas.microsoft.com/office/drawing/2014/main" id="{0D7066BA-08B8-B757-A7A5-EF0A880D5B73}"/>
              </a:ext>
            </a:extLst>
          </p:cNvPr>
          <p:cNvCxnSpPr>
            <a:cxnSpLocks noChangeShapeType="1"/>
            <a:stCxn id="7" idx="6"/>
            <a:endCxn id="19" idx="2"/>
          </p:cNvCxnSpPr>
          <p:nvPr/>
        </p:nvCxnSpPr>
        <p:spPr bwMode="auto">
          <a:xfrm>
            <a:off x="6404672" y="4165584"/>
            <a:ext cx="97544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5" name="AutoShape 32">
            <a:extLst>
              <a:ext uri="{FF2B5EF4-FFF2-40B4-BE49-F238E27FC236}">
                <a16:creationId xmlns:a16="http://schemas.microsoft.com/office/drawing/2014/main" id="{93043932-A1AE-B85B-C377-9ED157A6F90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44668" y="4186529"/>
            <a:ext cx="1404938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2" name="AutoShape 29">
            <a:extLst>
              <a:ext uri="{FF2B5EF4-FFF2-40B4-BE49-F238E27FC236}">
                <a16:creationId xmlns:a16="http://schemas.microsoft.com/office/drawing/2014/main" id="{E43AB715-B371-9988-28E9-1980751D8FC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281290" y="4460700"/>
            <a:ext cx="1120674" cy="703689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0" name="AutoShape 30">
            <a:extLst>
              <a:ext uri="{FF2B5EF4-FFF2-40B4-BE49-F238E27FC236}">
                <a16:creationId xmlns:a16="http://schemas.microsoft.com/office/drawing/2014/main" id="{059472BE-3451-6628-BCC9-0B57C77C0CD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43172" y="3011718"/>
            <a:ext cx="1587" cy="22272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1" name="AutoShape 26">
            <a:extLst>
              <a:ext uri="{FF2B5EF4-FFF2-40B4-BE49-F238E27FC236}">
                <a16:creationId xmlns:a16="http://schemas.microsoft.com/office/drawing/2014/main" id="{78A31555-FF6D-DD7C-6CF4-07669B33CFF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37309" y="2734072"/>
            <a:ext cx="2519363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" name="AutoShape 29">
            <a:extLst>
              <a:ext uri="{FF2B5EF4-FFF2-40B4-BE49-F238E27FC236}">
                <a16:creationId xmlns:a16="http://schemas.microsoft.com/office/drawing/2014/main" id="{0330AF9F-B02F-A84F-E956-435A88D8FF3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44668" y="2776537"/>
            <a:ext cx="0" cy="11096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2F8DEEC-895A-368B-1B91-37437CFE5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EX-</a:t>
            </a:r>
            <a:r>
              <a:rPr lang="ar-IQ" dirty="0"/>
              <a:t>1</a:t>
            </a:r>
            <a:r>
              <a:rPr lang="en-US" dirty="0"/>
              <a:t> Cont..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A9FDF7-825D-B7F0-1BB6-F295C545AC0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3B9917CC-8CC9-A7BC-1DB7-5D5ABD2F7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4789" y="2282809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EF897811-1547-5041-DE1B-3CDD12747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2282809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7" name="Oval 5">
            <a:extLst>
              <a:ext uri="{FF2B5EF4-FFF2-40B4-BE49-F238E27FC236}">
                <a16:creationId xmlns:a16="http://schemas.microsoft.com/office/drawing/2014/main" id="{0394D1B5-C9E1-CD8E-8D7F-28C1FEFC4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3682984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8" name="Oval 6">
            <a:extLst>
              <a:ext uri="{FF2B5EF4-FFF2-40B4-BE49-F238E27FC236}">
                <a16:creationId xmlns:a16="http://schemas.microsoft.com/office/drawing/2014/main" id="{8547B45A-2C78-E9CC-E237-7E5FC1E5D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6377" y="4800584"/>
            <a:ext cx="720005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9" name="Oval 7">
            <a:extLst>
              <a:ext uri="{FF2B5EF4-FFF2-40B4-BE49-F238E27FC236}">
                <a16:creationId xmlns:a16="http://schemas.microsoft.com/office/drawing/2014/main" id="{C844972B-1ABD-2BBB-A305-F9E9A308E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077" y="3682984"/>
            <a:ext cx="720005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E</a:t>
            </a:r>
          </a:p>
        </p:txBody>
      </p:sp>
      <p:cxnSp>
        <p:nvCxnSpPr>
          <p:cNvPr id="10" name="AutoShape 8">
            <a:extLst>
              <a:ext uri="{FF2B5EF4-FFF2-40B4-BE49-F238E27FC236}">
                <a16:creationId xmlns:a16="http://schemas.microsoft.com/office/drawing/2014/main" id="{0F067A06-1038-4BF3-14E5-674A6611C4B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69584" y="3158583"/>
            <a:ext cx="1587" cy="15525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AutoShape 9">
            <a:extLst>
              <a:ext uri="{FF2B5EF4-FFF2-40B4-BE49-F238E27FC236}">
                <a16:creationId xmlns:a16="http://schemas.microsoft.com/office/drawing/2014/main" id="{62F17939-E816-AA07-F495-1F36E4E55EBF}"/>
              </a:ext>
            </a:extLst>
          </p:cNvPr>
          <p:cNvCxnSpPr>
            <a:cxnSpLocks noChangeShapeType="1"/>
            <a:stCxn id="7" idx="0"/>
            <a:endCxn id="6" idx="4"/>
          </p:cNvCxnSpPr>
          <p:nvPr/>
        </p:nvCxnSpPr>
        <p:spPr bwMode="auto">
          <a:xfrm flipV="1">
            <a:off x="6044668" y="3248009"/>
            <a:ext cx="0" cy="4349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" name="AutoShape 10">
            <a:extLst>
              <a:ext uri="{FF2B5EF4-FFF2-40B4-BE49-F238E27FC236}">
                <a16:creationId xmlns:a16="http://schemas.microsoft.com/office/drawing/2014/main" id="{90CCCEB2-BA63-FAE7-C623-9A5A9AC30561}"/>
              </a:ext>
            </a:extLst>
          </p:cNvPr>
          <p:cNvCxnSpPr>
            <a:cxnSpLocks noChangeShapeType="1"/>
            <a:stCxn id="9" idx="6"/>
            <a:endCxn id="7" idx="2"/>
          </p:cNvCxnSpPr>
          <p:nvPr/>
        </p:nvCxnSpPr>
        <p:spPr bwMode="auto">
          <a:xfrm>
            <a:off x="4879082" y="4165584"/>
            <a:ext cx="80558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3" name="AutoShape 11">
            <a:extLst>
              <a:ext uri="{FF2B5EF4-FFF2-40B4-BE49-F238E27FC236}">
                <a16:creationId xmlns:a16="http://schemas.microsoft.com/office/drawing/2014/main" id="{90A564FE-C565-EDCE-D601-DB4415B543C2}"/>
              </a:ext>
            </a:extLst>
          </p:cNvPr>
          <p:cNvCxnSpPr>
            <a:cxnSpLocks noChangeShapeType="1"/>
            <a:stCxn id="8" idx="7"/>
            <a:endCxn id="9" idx="3"/>
          </p:cNvCxnSpPr>
          <p:nvPr/>
        </p:nvCxnSpPr>
        <p:spPr bwMode="auto">
          <a:xfrm flipV="1">
            <a:off x="3490940" y="4506834"/>
            <a:ext cx="773579" cy="4351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" name="AutoShape 12">
            <a:extLst>
              <a:ext uri="{FF2B5EF4-FFF2-40B4-BE49-F238E27FC236}">
                <a16:creationId xmlns:a16="http://schemas.microsoft.com/office/drawing/2014/main" id="{732D8820-87A9-58B9-E9F3-931D7626145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67483" y="2765409"/>
            <a:ext cx="208986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5" name="AutoShape 13">
            <a:extLst>
              <a:ext uri="{FF2B5EF4-FFF2-40B4-BE49-F238E27FC236}">
                <a16:creationId xmlns:a16="http://schemas.microsoft.com/office/drawing/2014/main" id="{81C25AA6-8FAC-D10B-30D1-B2DEA30A4861}"/>
              </a:ext>
            </a:extLst>
          </p:cNvPr>
          <p:cNvCxnSpPr>
            <a:cxnSpLocks noChangeShapeType="1"/>
            <a:stCxn id="8" idx="5"/>
            <a:endCxn id="7" idx="3"/>
          </p:cNvCxnSpPr>
          <p:nvPr/>
        </p:nvCxnSpPr>
        <p:spPr bwMode="auto">
          <a:xfrm flipV="1">
            <a:off x="3490940" y="4506834"/>
            <a:ext cx="2299167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6" name="Oval 14">
            <a:extLst>
              <a:ext uri="{FF2B5EF4-FFF2-40B4-BE49-F238E27FC236}">
                <a16:creationId xmlns:a16="http://schemas.microsoft.com/office/drawing/2014/main" id="{BDEB726E-3156-DF99-BD6B-17C2952D6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4452" y="3682984"/>
            <a:ext cx="720005" cy="965200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H</a:t>
            </a:r>
          </a:p>
        </p:txBody>
      </p:sp>
      <p:sp>
        <p:nvSpPr>
          <p:cNvPr id="17" name="Oval 15">
            <a:extLst>
              <a:ext uri="{FF2B5EF4-FFF2-40B4-BE49-F238E27FC236}">
                <a16:creationId xmlns:a16="http://schemas.microsoft.com/office/drawing/2014/main" id="{46146AAA-F03A-91F2-9E17-154C883C6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0802" y="2271697"/>
            <a:ext cx="720005" cy="965196"/>
          </a:xfrm>
          <a:prstGeom prst="ellipse">
            <a:avLst/>
          </a:prstGeom>
          <a:solidFill>
            <a:srgbClr val="C000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D</a:t>
            </a:r>
          </a:p>
        </p:txBody>
      </p:sp>
      <p:sp>
        <p:nvSpPr>
          <p:cNvPr id="18" name="Oval 16">
            <a:extLst>
              <a:ext uri="{FF2B5EF4-FFF2-40B4-BE49-F238E27FC236}">
                <a16:creationId xmlns:a16="http://schemas.microsoft.com/office/drawing/2014/main" id="{D17EBA28-1E24-F44B-F3AA-7D4FDACDF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1702" y="2271697"/>
            <a:ext cx="720005" cy="965196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19" name="Oval 17">
            <a:extLst>
              <a:ext uri="{FF2B5EF4-FFF2-40B4-BE49-F238E27FC236}">
                <a16:creationId xmlns:a16="http://schemas.microsoft.com/office/drawing/2014/main" id="{BA600FD9-80AA-5FC2-E7A5-60D180308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114" y="3682984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G</a:t>
            </a:r>
          </a:p>
        </p:txBody>
      </p:sp>
      <p:cxnSp>
        <p:nvCxnSpPr>
          <p:cNvPr id="20" name="AutoShape 18">
            <a:extLst>
              <a:ext uri="{FF2B5EF4-FFF2-40B4-BE49-F238E27FC236}">
                <a16:creationId xmlns:a16="http://schemas.microsoft.com/office/drawing/2014/main" id="{65BA0770-BC2B-6C8D-88CF-A6B60BE925BA}"/>
              </a:ext>
            </a:extLst>
          </p:cNvPr>
          <p:cNvCxnSpPr>
            <a:cxnSpLocks noChangeShapeType="1"/>
            <a:stCxn id="18" idx="5"/>
            <a:endCxn id="16" idx="1"/>
          </p:cNvCxnSpPr>
          <p:nvPr/>
        </p:nvCxnSpPr>
        <p:spPr bwMode="auto">
          <a:xfrm>
            <a:off x="7996265" y="3095543"/>
            <a:ext cx="1173629" cy="7287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1" name="AutoShape 19">
            <a:extLst>
              <a:ext uri="{FF2B5EF4-FFF2-40B4-BE49-F238E27FC236}">
                <a16:creationId xmlns:a16="http://schemas.microsoft.com/office/drawing/2014/main" id="{2621FD4D-92CD-8111-0158-13C452741CDE}"/>
              </a:ext>
            </a:extLst>
          </p:cNvPr>
          <p:cNvCxnSpPr>
            <a:cxnSpLocks noChangeShapeType="1"/>
            <a:stCxn id="19" idx="6"/>
            <a:endCxn id="16" idx="2"/>
          </p:cNvCxnSpPr>
          <p:nvPr/>
        </p:nvCxnSpPr>
        <p:spPr bwMode="auto">
          <a:xfrm>
            <a:off x="8100122" y="4165584"/>
            <a:ext cx="96433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2" name="AutoShape 20">
            <a:extLst>
              <a:ext uri="{FF2B5EF4-FFF2-40B4-BE49-F238E27FC236}">
                <a16:creationId xmlns:a16="http://schemas.microsoft.com/office/drawing/2014/main" id="{90FFB7FB-1536-2B2E-7CD9-4A6BE0EA858C}"/>
              </a:ext>
            </a:extLst>
          </p:cNvPr>
          <p:cNvCxnSpPr>
            <a:cxnSpLocks noChangeShapeType="1"/>
            <a:stCxn id="18" idx="4"/>
            <a:endCxn id="19" idx="0"/>
          </p:cNvCxnSpPr>
          <p:nvPr/>
        </p:nvCxnSpPr>
        <p:spPr bwMode="auto">
          <a:xfrm flipH="1">
            <a:off x="7740118" y="3236893"/>
            <a:ext cx="1587" cy="4460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3" name="AutoShape 21">
            <a:extLst>
              <a:ext uri="{FF2B5EF4-FFF2-40B4-BE49-F238E27FC236}">
                <a16:creationId xmlns:a16="http://schemas.microsoft.com/office/drawing/2014/main" id="{EC6DA4F6-6DDA-5899-4F31-742CFD2A4EEE}"/>
              </a:ext>
            </a:extLst>
          </p:cNvPr>
          <p:cNvCxnSpPr>
            <a:cxnSpLocks noChangeShapeType="1"/>
            <a:stCxn id="18" idx="6"/>
            <a:endCxn id="17" idx="2"/>
          </p:cNvCxnSpPr>
          <p:nvPr/>
        </p:nvCxnSpPr>
        <p:spPr bwMode="auto">
          <a:xfrm>
            <a:off x="8101707" y="2754295"/>
            <a:ext cx="96909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5" name="Text Box 23">
            <a:extLst>
              <a:ext uri="{FF2B5EF4-FFF2-40B4-BE49-F238E27FC236}">
                <a16:creationId xmlns:a16="http://schemas.microsoft.com/office/drawing/2014/main" id="{B1385BF7-8645-8120-9D62-11BEF431D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510" y="6199514"/>
            <a:ext cx="6419938" cy="6482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>
              <a:spcBef>
                <a:spcPct val="50000"/>
              </a:spcBef>
            </a:pPr>
            <a:r>
              <a:rPr kumimoji="1" lang="en-US" altLang="en-US" sz="2400" b="1" dirty="0">
                <a:latin typeface="Courier New" panose="02070309020205020404" pitchFamily="49" charset="0"/>
              </a:rPr>
              <a:t>H,D</a:t>
            </a:r>
          </a:p>
        </p:txBody>
      </p:sp>
      <p:sp>
        <p:nvSpPr>
          <p:cNvPr id="26" name="Text Box 24">
            <a:extLst>
              <a:ext uri="{FF2B5EF4-FFF2-40B4-BE49-F238E27FC236}">
                <a16:creationId xmlns:a16="http://schemas.microsoft.com/office/drawing/2014/main" id="{849F3A0D-4BAE-9545-528F-E9123A028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7249" y="6864898"/>
            <a:ext cx="669215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FIFO Queue</a:t>
            </a:r>
          </a:p>
        </p:txBody>
      </p:sp>
      <p:sp>
        <p:nvSpPr>
          <p:cNvPr id="27" name="Text Box 25">
            <a:extLst>
              <a:ext uri="{FF2B5EF4-FFF2-40B4-BE49-F238E27FC236}">
                <a16:creationId xmlns:a16="http://schemas.microsoft.com/office/drawing/2014/main" id="{B5DF7306-F1FE-5027-E1C7-0E1CDA3F5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7802" y="1822434"/>
            <a:ext cx="890644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en-US" sz="2400" b="1">
                <a:solidFill>
                  <a:srgbClr val="006600"/>
                </a:solidFill>
                <a:latin typeface="Courier New" panose="02070309020205020404" pitchFamily="49" charset="0"/>
              </a:rPr>
              <a:t>-</a:t>
            </a:r>
          </a:p>
        </p:txBody>
      </p:sp>
      <p:sp>
        <p:nvSpPr>
          <p:cNvPr id="28" name="Text Box 26">
            <a:extLst>
              <a:ext uri="{FF2B5EF4-FFF2-40B4-BE49-F238E27FC236}">
                <a16:creationId xmlns:a16="http://schemas.microsoft.com/office/drawing/2014/main" id="{731A030E-51D3-9F93-1176-AD133F47B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202" y="6216633"/>
            <a:ext cx="1956087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front</a:t>
            </a:r>
          </a:p>
        </p:txBody>
      </p:sp>
      <p:sp>
        <p:nvSpPr>
          <p:cNvPr id="29" name="Text Box 27">
            <a:extLst>
              <a:ext uri="{FF2B5EF4-FFF2-40B4-BE49-F238E27FC236}">
                <a16:creationId xmlns:a16="http://schemas.microsoft.com/office/drawing/2014/main" id="{C58F30EE-1592-20E2-A4D0-08A481FB9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119" y="6199514"/>
            <a:ext cx="3907855" cy="5891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D discovered</a:t>
            </a:r>
          </a:p>
        </p:txBody>
      </p:sp>
    </p:spTree>
    <p:extLst>
      <p:ext uri="{BB962C8B-B14F-4D97-AF65-F5344CB8AC3E}">
        <p14:creationId xmlns:p14="http://schemas.microsoft.com/office/powerpoint/2010/main" val="244875714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AutoShape 36">
            <a:extLst>
              <a:ext uri="{FF2B5EF4-FFF2-40B4-BE49-F238E27FC236}">
                <a16:creationId xmlns:a16="http://schemas.microsoft.com/office/drawing/2014/main" id="{E4FB2BD6-6FFE-C314-2004-2EDCDA63903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711769" y="2730078"/>
            <a:ext cx="1398587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4" name="AutoShape 35">
            <a:extLst>
              <a:ext uri="{FF2B5EF4-FFF2-40B4-BE49-F238E27FC236}">
                <a16:creationId xmlns:a16="http://schemas.microsoft.com/office/drawing/2014/main" id="{9590EFC0-4DBA-FBDC-DB22-20E0556B66F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776069" y="4186529"/>
            <a:ext cx="1393825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3" name="AutoShape 33">
            <a:extLst>
              <a:ext uri="{FF2B5EF4-FFF2-40B4-BE49-F238E27FC236}">
                <a16:creationId xmlns:a16="http://schemas.microsoft.com/office/drawing/2014/main" id="{E8D3A070-21E9-FF86-9C89-BE566027BD81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7711769" y="2883841"/>
            <a:ext cx="1587" cy="1120775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4" name="AutoShape 22">
            <a:extLst>
              <a:ext uri="{FF2B5EF4-FFF2-40B4-BE49-F238E27FC236}">
                <a16:creationId xmlns:a16="http://schemas.microsoft.com/office/drawing/2014/main" id="{0D7066BA-08B8-B757-A7A5-EF0A880D5B73}"/>
              </a:ext>
            </a:extLst>
          </p:cNvPr>
          <p:cNvCxnSpPr>
            <a:cxnSpLocks noChangeShapeType="1"/>
            <a:stCxn id="7" idx="6"/>
            <a:endCxn id="19" idx="2"/>
          </p:cNvCxnSpPr>
          <p:nvPr/>
        </p:nvCxnSpPr>
        <p:spPr bwMode="auto">
          <a:xfrm>
            <a:off x="6404672" y="4165584"/>
            <a:ext cx="97544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5" name="AutoShape 32">
            <a:extLst>
              <a:ext uri="{FF2B5EF4-FFF2-40B4-BE49-F238E27FC236}">
                <a16:creationId xmlns:a16="http://schemas.microsoft.com/office/drawing/2014/main" id="{93043932-A1AE-B85B-C377-9ED157A6F90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44668" y="4186529"/>
            <a:ext cx="1404938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2" name="AutoShape 29">
            <a:extLst>
              <a:ext uri="{FF2B5EF4-FFF2-40B4-BE49-F238E27FC236}">
                <a16:creationId xmlns:a16="http://schemas.microsoft.com/office/drawing/2014/main" id="{E43AB715-B371-9988-28E9-1980751D8FC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281290" y="4460700"/>
            <a:ext cx="1120674" cy="703689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0" name="AutoShape 30">
            <a:extLst>
              <a:ext uri="{FF2B5EF4-FFF2-40B4-BE49-F238E27FC236}">
                <a16:creationId xmlns:a16="http://schemas.microsoft.com/office/drawing/2014/main" id="{059472BE-3451-6628-BCC9-0B57C77C0CD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43172" y="3011718"/>
            <a:ext cx="1587" cy="22272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1" name="AutoShape 26">
            <a:extLst>
              <a:ext uri="{FF2B5EF4-FFF2-40B4-BE49-F238E27FC236}">
                <a16:creationId xmlns:a16="http://schemas.microsoft.com/office/drawing/2014/main" id="{78A31555-FF6D-DD7C-6CF4-07669B33CFF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37309" y="2734072"/>
            <a:ext cx="2519363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" name="AutoShape 29">
            <a:extLst>
              <a:ext uri="{FF2B5EF4-FFF2-40B4-BE49-F238E27FC236}">
                <a16:creationId xmlns:a16="http://schemas.microsoft.com/office/drawing/2014/main" id="{0330AF9F-B02F-A84F-E956-435A88D8FF3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44668" y="2776537"/>
            <a:ext cx="0" cy="11096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2F8DEEC-895A-368B-1B91-37437CFE5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EX-</a:t>
            </a:r>
            <a:r>
              <a:rPr lang="ar-IQ" dirty="0"/>
              <a:t>1</a:t>
            </a:r>
            <a:r>
              <a:rPr lang="en-US" dirty="0"/>
              <a:t> Cont..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A9FDF7-825D-B7F0-1BB6-F295C545AC0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3B9917CC-8CC9-A7BC-1DB7-5D5ABD2F7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4789" y="2282809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EF897811-1547-5041-DE1B-3CDD12747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2282809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7" name="Oval 5">
            <a:extLst>
              <a:ext uri="{FF2B5EF4-FFF2-40B4-BE49-F238E27FC236}">
                <a16:creationId xmlns:a16="http://schemas.microsoft.com/office/drawing/2014/main" id="{0394D1B5-C9E1-CD8E-8D7F-28C1FEFC4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3682984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8" name="Oval 6">
            <a:extLst>
              <a:ext uri="{FF2B5EF4-FFF2-40B4-BE49-F238E27FC236}">
                <a16:creationId xmlns:a16="http://schemas.microsoft.com/office/drawing/2014/main" id="{8547B45A-2C78-E9CC-E237-7E5FC1E5D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6377" y="4800584"/>
            <a:ext cx="720005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9" name="Oval 7">
            <a:extLst>
              <a:ext uri="{FF2B5EF4-FFF2-40B4-BE49-F238E27FC236}">
                <a16:creationId xmlns:a16="http://schemas.microsoft.com/office/drawing/2014/main" id="{C844972B-1ABD-2BBB-A305-F9E9A308E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077" y="3682984"/>
            <a:ext cx="720005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E</a:t>
            </a:r>
          </a:p>
        </p:txBody>
      </p:sp>
      <p:cxnSp>
        <p:nvCxnSpPr>
          <p:cNvPr id="10" name="AutoShape 8">
            <a:extLst>
              <a:ext uri="{FF2B5EF4-FFF2-40B4-BE49-F238E27FC236}">
                <a16:creationId xmlns:a16="http://schemas.microsoft.com/office/drawing/2014/main" id="{0F067A06-1038-4BF3-14E5-674A6611C4B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69584" y="3158583"/>
            <a:ext cx="1587" cy="15525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AutoShape 9">
            <a:extLst>
              <a:ext uri="{FF2B5EF4-FFF2-40B4-BE49-F238E27FC236}">
                <a16:creationId xmlns:a16="http://schemas.microsoft.com/office/drawing/2014/main" id="{62F17939-E816-AA07-F495-1F36E4E55EBF}"/>
              </a:ext>
            </a:extLst>
          </p:cNvPr>
          <p:cNvCxnSpPr>
            <a:cxnSpLocks noChangeShapeType="1"/>
            <a:stCxn id="7" idx="0"/>
            <a:endCxn id="6" idx="4"/>
          </p:cNvCxnSpPr>
          <p:nvPr/>
        </p:nvCxnSpPr>
        <p:spPr bwMode="auto">
          <a:xfrm flipV="1">
            <a:off x="6044668" y="3248009"/>
            <a:ext cx="0" cy="4349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" name="AutoShape 10">
            <a:extLst>
              <a:ext uri="{FF2B5EF4-FFF2-40B4-BE49-F238E27FC236}">
                <a16:creationId xmlns:a16="http://schemas.microsoft.com/office/drawing/2014/main" id="{90CCCEB2-BA63-FAE7-C623-9A5A9AC30561}"/>
              </a:ext>
            </a:extLst>
          </p:cNvPr>
          <p:cNvCxnSpPr>
            <a:cxnSpLocks noChangeShapeType="1"/>
            <a:stCxn id="9" idx="6"/>
            <a:endCxn id="7" idx="2"/>
          </p:cNvCxnSpPr>
          <p:nvPr/>
        </p:nvCxnSpPr>
        <p:spPr bwMode="auto">
          <a:xfrm>
            <a:off x="4879082" y="4165584"/>
            <a:ext cx="80558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3" name="AutoShape 11">
            <a:extLst>
              <a:ext uri="{FF2B5EF4-FFF2-40B4-BE49-F238E27FC236}">
                <a16:creationId xmlns:a16="http://schemas.microsoft.com/office/drawing/2014/main" id="{90A564FE-C565-EDCE-D601-DB4415B543C2}"/>
              </a:ext>
            </a:extLst>
          </p:cNvPr>
          <p:cNvCxnSpPr>
            <a:cxnSpLocks noChangeShapeType="1"/>
            <a:stCxn id="8" idx="7"/>
            <a:endCxn id="9" idx="3"/>
          </p:cNvCxnSpPr>
          <p:nvPr/>
        </p:nvCxnSpPr>
        <p:spPr bwMode="auto">
          <a:xfrm flipV="1">
            <a:off x="3490940" y="4506834"/>
            <a:ext cx="773579" cy="4351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" name="AutoShape 12">
            <a:extLst>
              <a:ext uri="{FF2B5EF4-FFF2-40B4-BE49-F238E27FC236}">
                <a16:creationId xmlns:a16="http://schemas.microsoft.com/office/drawing/2014/main" id="{732D8820-87A9-58B9-E9F3-931D7626145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67483" y="2765409"/>
            <a:ext cx="208986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5" name="AutoShape 13">
            <a:extLst>
              <a:ext uri="{FF2B5EF4-FFF2-40B4-BE49-F238E27FC236}">
                <a16:creationId xmlns:a16="http://schemas.microsoft.com/office/drawing/2014/main" id="{81C25AA6-8FAC-D10B-30D1-B2DEA30A4861}"/>
              </a:ext>
            </a:extLst>
          </p:cNvPr>
          <p:cNvCxnSpPr>
            <a:cxnSpLocks noChangeShapeType="1"/>
            <a:stCxn id="8" idx="5"/>
            <a:endCxn id="7" idx="3"/>
          </p:cNvCxnSpPr>
          <p:nvPr/>
        </p:nvCxnSpPr>
        <p:spPr bwMode="auto">
          <a:xfrm flipV="1">
            <a:off x="3490940" y="4506834"/>
            <a:ext cx="2299167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6" name="Oval 14">
            <a:extLst>
              <a:ext uri="{FF2B5EF4-FFF2-40B4-BE49-F238E27FC236}">
                <a16:creationId xmlns:a16="http://schemas.microsoft.com/office/drawing/2014/main" id="{BDEB726E-3156-DF99-BD6B-17C2952D6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4452" y="3682984"/>
            <a:ext cx="720005" cy="965200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H</a:t>
            </a:r>
          </a:p>
        </p:txBody>
      </p:sp>
      <p:sp>
        <p:nvSpPr>
          <p:cNvPr id="17" name="Oval 15">
            <a:extLst>
              <a:ext uri="{FF2B5EF4-FFF2-40B4-BE49-F238E27FC236}">
                <a16:creationId xmlns:a16="http://schemas.microsoft.com/office/drawing/2014/main" id="{46146AAA-F03A-91F2-9E17-154C883C6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0802" y="2271697"/>
            <a:ext cx="720005" cy="965196"/>
          </a:xfrm>
          <a:prstGeom prst="ellipse">
            <a:avLst/>
          </a:prstGeom>
          <a:solidFill>
            <a:srgbClr val="C000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D</a:t>
            </a:r>
          </a:p>
        </p:txBody>
      </p:sp>
      <p:sp>
        <p:nvSpPr>
          <p:cNvPr id="18" name="Oval 16">
            <a:extLst>
              <a:ext uri="{FF2B5EF4-FFF2-40B4-BE49-F238E27FC236}">
                <a16:creationId xmlns:a16="http://schemas.microsoft.com/office/drawing/2014/main" id="{D17EBA28-1E24-F44B-F3AA-7D4FDACDF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1702" y="2271697"/>
            <a:ext cx="720005" cy="965196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19" name="Oval 17">
            <a:extLst>
              <a:ext uri="{FF2B5EF4-FFF2-40B4-BE49-F238E27FC236}">
                <a16:creationId xmlns:a16="http://schemas.microsoft.com/office/drawing/2014/main" id="{BA600FD9-80AA-5FC2-E7A5-60D180308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114" y="3682984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G</a:t>
            </a:r>
          </a:p>
        </p:txBody>
      </p:sp>
      <p:cxnSp>
        <p:nvCxnSpPr>
          <p:cNvPr id="20" name="AutoShape 18">
            <a:extLst>
              <a:ext uri="{FF2B5EF4-FFF2-40B4-BE49-F238E27FC236}">
                <a16:creationId xmlns:a16="http://schemas.microsoft.com/office/drawing/2014/main" id="{65BA0770-BC2B-6C8D-88CF-A6B60BE925BA}"/>
              </a:ext>
            </a:extLst>
          </p:cNvPr>
          <p:cNvCxnSpPr>
            <a:cxnSpLocks noChangeShapeType="1"/>
            <a:stCxn id="18" idx="5"/>
            <a:endCxn id="16" idx="1"/>
          </p:cNvCxnSpPr>
          <p:nvPr/>
        </p:nvCxnSpPr>
        <p:spPr bwMode="auto">
          <a:xfrm>
            <a:off x="7996265" y="3095543"/>
            <a:ext cx="1173629" cy="7287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1" name="AutoShape 19">
            <a:extLst>
              <a:ext uri="{FF2B5EF4-FFF2-40B4-BE49-F238E27FC236}">
                <a16:creationId xmlns:a16="http://schemas.microsoft.com/office/drawing/2014/main" id="{2621FD4D-92CD-8111-0158-13C452741CDE}"/>
              </a:ext>
            </a:extLst>
          </p:cNvPr>
          <p:cNvCxnSpPr>
            <a:cxnSpLocks noChangeShapeType="1"/>
            <a:stCxn id="19" idx="6"/>
            <a:endCxn id="16" idx="2"/>
          </p:cNvCxnSpPr>
          <p:nvPr/>
        </p:nvCxnSpPr>
        <p:spPr bwMode="auto">
          <a:xfrm>
            <a:off x="8100122" y="4165584"/>
            <a:ext cx="96433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2" name="AutoShape 20">
            <a:extLst>
              <a:ext uri="{FF2B5EF4-FFF2-40B4-BE49-F238E27FC236}">
                <a16:creationId xmlns:a16="http://schemas.microsoft.com/office/drawing/2014/main" id="{90FFB7FB-1536-2B2E-7CD9-4A6BE0EA858C}"/>
              </a:ext>
            </a:extLst>
          </p:cNvPr>
          <p:cNvCxnSpPr>
            <a:cxnSpLocks noChangeShapeType="1"/>
            <a:stCxn id="18" idx="4"/>
            <a:endCxn id="19" idx="0"/>
          </p:cNvCxnSpPr>
          <p:nvPr/>
        </p:nvCxnSpPr>
        <p:spPr bwMode="auto">
          <a:xfrm flipH="1">
            <a:off x="7740118" y="3236893"/>
            <a:ext cx="1587" cy="4460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3" name="AutoShape 21">
            <a:extLst>
              <a:ext uri="{FF2B5EF4-FFF2-40B4-BE49-F238E27FC236}">
                <a16:creationId xmlns:a16="http://schemas.microsoft.com/office/drawing/2014/main" id="{EC6DA4F6-6DDA-5899-4F31-742CFD2A4EEE}"/>
              </a:ext>
            </a:extLst>
          </p:cNvPr>
          <p:cNvCxnSpPr>
            <a:cxnSpLocks noChangeShapeType="1"/>
            <a:stCxn id="18" idx="6"/>
            <a:endCxn id="17" idx="2"/>
          </p:cNvCxnSpPr>
          <p:nvPr/>
        </p:nvCxnSpPr>
        <p:spPr bwMode="auto">
          <a:xfrm>
            <a:off x="8101707" y="2754295"/>
            <a:ext cx="96909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5" name="Text Box 23">
            <a:extLst>
              <a:ext uri="{FF2B5EF4-FFF2-40B4-BE49-F238E27FC236}">
                <a16:creationId xmlns:a16="http://schemas.microsoft.com/office/drawing/2014/main" id="{B1385BF7-8645-8120-9D62-11BEF431D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510" y="6199514"/>
            <a:ext cx="6419938" cy="6482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>
              <a:spcBef>
                <a:spcPct val="50000"/>
              </a:spcBef>
            </a:pPr>
            <a:r>
              <a:rPr kumimoji="1" lang="en-US" altLang="en-US" sz="2400" b="1" dirty="0">
                <a:latin typeface="Courier New" panose="02070309020205020404" pitchFamily="49" charset="0"/>
              </a:rPr>
              <a:t>H,D</a:t>
            </a:r>
          </a:p>
        </p:txBody>
      </p:sp>
      <p:sp>
        <p:nvSpPr>
          <p:cNvPr id="26" name="Text Box 24">
            <a:extLst>
              <a:ext uri="{FF2B5EF4-FFF2-40B4-BE49-F238E27FC236}">
                <a16:creationId xmlns:a16="http://schemas.microsoft.com/office/drawing/2014/main" id="{849F3A0D-4BAE-9545-528F-E9123A028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7249" y="6864898"/>
            <a:ext cx="669215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FIFO Queue</a:t>
            </a:r>
          </a:p>
        </p:txBody>
      </p:sp>
      <p:sp>
        <p:nvSpPr>
          <p:cNvPr id="27" name="Text Box 25">
            <a:extLst>
              <a:ext uri="{FF2B5EF4-FFF2-40B4-BE49-F238E27FC236}">
                <a16:creationId xmlns:a16="http://schemas.microsoft.com/office/drawing/2014/main" id="{B5DF7306-F1FE-5027-E1C7-0E1CDA3F5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7802" y="1822434"/>
            <a:ext cx="890644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en-US" sz="2400" b="1">
                <a:solidFill>
                  <a:srgbClr val="006600"/>
                </a:solidFill>
                <a:latin typeface="Courier New" panose="02070309020205020404" pitchFamily="49" charset="0"/>
              </a:rPr>
              <a:t>-</a:t>
            </a:r>
          </a:p>
        </p:txBody>
      </p:sp>
      <p:sp>
        <p:nvSpPr>
          <p:cNvPr id="28" name="Text Box 26">
            <a:extLst>
              <a:ext uri="{FF2B5EF4-FFF2-40B4-BE49-F238E27FC236}">
                <a16:creationId xmlns:a16="http://schemas.microsoft.com/office/drawing/2014/main" id="{731A030E-51D3-9F93-1176-AD133F47B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202" y="6216633"/>
            <a:ext cx="1956087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front</a:t>
            </a:r>
          </a:p>
        </p:txBody>
      </p:sp>
      <p:sp>
        <p:nvSpPr>
          <p:cNvPr id="29" name="Text Box 27">
            <a:extLst>
              <a:ext uri="{FF2B5EF4-FFF2-40B4-BE49-F238E27FC236}">
                <a16:creationId xmlns:a16="http://schemas.microsoft.com/office/drawing/2014/main" id="{C58F30EE-1592-20E2-A4D0-08A481FB9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119" y="6199514"/>
            <a:ext cx="3907855" cy="5891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C finished</a:t>
            </a:r>
          </a:p>
        </p:txBody>
      </p:sp>
    </p:spTree>
    <p:extLst>
      <p:ext uri="{BB962C8B-B14F-4D97-AF65-F5344CB8AC3E}">
        <p14:creationId xmlns:p14="http://schemas.microsoft.com/office/powerpoint/2010/main" val="149978120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AutoShape 36">
            <a:extLst>
              <a:ext uri="{FF2B5EF4-FFF2-40B4-BE49-F238E27FC236}">
                <a16:creationId xmlns:a16="http://schemas.microsoft.com/office/drawing/2014/main" id="{E4FB2BD6-6FFE-C314-2004-2EDCDA63903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711769" y="2730078"/>
            <a:ext cx="1398587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4" name="AutoShape 35">
            <a:extLst>
              <a:ext uri="{FF2B5EF4-FFF2-40B4-BE49-F238E27FC236}">
                <a16:creationId xmlns:a16="http://schemas.microsoft.com/office/drawing/2014/main" id="{9590EFC0-4DBA-FBDC-DB22-20E0556B66F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776069" y="4186529"/>
            <a:ext cx="1393825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3" name="AutoShape 33">
            <a:extLst>
              <a:ext uri="{FF2B5EF4-FFF2-40B4-BE49-F238E27FC236}">
                <a16:creationId xmlns:a16="http://schemas.microsoft.com/office/drawing/2014/main" id="{E8D3A070-21E9-FF86-9C89-BE566027BD81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7711769" y="2883841"/>
            <a:ext cx="1587" cy="1120775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4" name="AutoShape 22">
            <a:extLst>
              <a:ext uri="{FF2B5EF4-FFF2-40B4-BE49-F238E27FC236}">
                <a16:creationId xmlns:a16="http://schemas.microsoft.com/office/drawing/2014/main" id="{0D7066BA-08B8-B757-A7A5-EF0A880D5B73}"/>
              </a:ext>
            </a:extLst>
          </p:cNvPr>
          <p:cNvCxnSpPr>
            <a:cxnSpLocks noChangeShapeType="1"/>
            <a:stCxn id="7" idx="6"/>
            <a:endCxn id="19" idx="2"/>
          </p:cNvCxnSpPr>
          <p:nvPr/>
        </p:nvCxnSpPr>
        <p:spPr bwMode="auto">
          <a:xfrm>
            <a:off x="6404672" y="4165584"/>
            <a:ext cx="97544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5" name="AutoShape 32">
            <a:extLst>
              <a:ext uri="{FF2B5EF4-FFF2-40B4-BE49-F238E27FC236}">
                <a16:creationId xmlns:a16="http://schemas.microsoft.com/office/drawing/2014/main" id="{93043932-A1AE-B85B-C377-9ED157A6F90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44668" y="4186529"/>
            <a:ext cx="1404938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2" name="AutoShape 29">
            <a:extLst>
              <a:ext uri="{FF2B5EF4-FFF2-40B4-BE49-F238E27FC236}">
                <a16:creationId xmlns:a16="http://schemas.microsoft.com/office/drawing/2014/main" id="{E43AB715-B371-9988-28E9-1980751D8FC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281290" y="4460700"/>
            <a:ext cx="1120674" cy="703689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0" name="AutoShape 30">
            <a:extLst>
              <a:ext uri="{FF2B5EF4-FFF2-40B4-BE49-F238E27FC236}">
                <a16:creationId xmlns:a16="http://schemas.microsoft.com/office/drawing/2014/main" id="{059472BE-3451-6628-BCC9-0B57C77C0CD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43172" y="3011718"/>
            <a:ext cx="1587" cy="22272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1" name="AutoShape 26">
            <a:extLst>
              <a:ext uri="{FF2B5EF4-FFF2-40B4-BE49-F238E27FC236}">
                <a16:creationId xmlns:a16="http://schemas.microsoft.com/office/drawing/2014/main" id="{78A31555-FF6D-DD7C-6CF4-07669B33CFF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37309" y="2734072"/>
            <a:ext cx="2519363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" name="AutoShape 29">
            <a:extLst>
              <a:ext uri="{FF2B5EF4-FFF2-40B4-BE49-F238E27FC236}">
                <a16:creationId xmlns:a16="http://schemas.microsoft.com/office/drawing/2014/main" id="{0330AF9F-B02F-A84F-E956-435A88D8FF3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44668" y="2776537"/>
            <a:ext cx="0" cy="11096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2F8DEEC-895A-368B-1B91-37437CFE5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EX-</a:t>
            </a:r>
            <a:r>
              <a:rPr lang="ar-IQ" dirty="0"/>
              <a:t>1</a:t>
            </a:r>
            <a:r>
              <a:rPr lang="en-US" dirty="0"/>
              <a:t> Cont..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A9FDF7-825D-B7F0-1BB6-F295C545AC0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3B9917CC-8CC9-A7BC-1DB7-5D5ABD2F7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4789" y="2282809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EF897811-1547-5041-DE1B-3CDD12747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2282809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7" name="Oval 5">
            <a:extLst>
              <a:ext uri="{FF2B5EF4-FFF2-40B4-BE49-F238E27FC236}">
                <a16:creationId xmlns:a16="http://schemas.microsoft.com/office/drawing/2014/main" id="{0394D1B5-C9E1-CD8E-8D7F-28C1FEFC4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3682984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8" name="Oval 6">
            <a:extLst>
              <a:ext uri="{FF2B5EF4-FFF2-40B4-BE49-F238E27FC236}">
                <a16:creationId xmlns:a16="http://schemas.microsoft.com/office/drawing/2014/main" id="{8547B45A-2C78-E9CC-E237-7E5FC1E5D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6377" y="4800584"/>
            <a:ext cx="720005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9" name="Oval 7">
            <a:extLst>
              <a:ext uri="{FF2B5EF4-FFF2-40B4-BE49-F238E27FC236}">
                <a16:creationId xmlns:a16="http://schemas.microsoft.com/office/drawing/2014/main" id="{C844972B-1ABD-2BBB-A305-F9E9A308E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077" y="3682984"/>
            <a:ext cx="720005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E</a:t>
            </a:r>
          </a:p>
        </p:txBody>
      </p:sp>
      <p:cxnSp>
        <p:nvCxnSpPr>
          <p:cNvPr id="10" name="AutoShape 8">
            <a:extLst>
              <a:ext uri="{FF2B5EF4-FFF2-40B4-BE49-F238E27FC236}">
                <a16:creationId xmlns:a16="http://schemas.microsoft.com/office/drawing/2014/main" id="{0F067A06-1038-4BF3-14E5-674A6611C4B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69584" y="3158583"/>
            <a:ext cx="1587" cy="15525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AutoShape 9">
            <a:extLst>
              <a:ext uri="{FF2B5EF4-FFF2-40B4-BE49-F238E27FC236}">
                <a16:creationId xmlns:a16="http://schemas.microsoft.com/office/drawing/2014/main" id="{62F17939-E816-AA07-F495-1F36E4E55EBF}"/>
              </a:ext>
            </a:extLst>
          </p:cNvPr>
          <p:cNvCxnSpPr>
            <a:cxnSpLocks noChangeShapeType="1"/>
            <a:stCxn id="7" idx="0"/>
            <a:endCxn id="6" idx="4"/>
          </p:cNvCxnSpPr>
          <p:nvPr/>
        </p:nvCxnSpPr>
        <p:spPr bwMode="auto">
          <a:xfrm flipV="1">
            <a:off x="6044668" y="3248009"/>
            <a:ext cx="0" cy="4349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" name="AutoShape 10">
            <a:extLst>
              <a:ext uri="{FF2B5EF4-FFF2-40B4-BE49-F238E27FC236}">
                <a16:creationId xmlns:a16="http://schemas.microsoft.com/office/drawing/2014/main" id="{90CCCEB2-BA63-FAE7-C623-9A5A9AC30561}"/>
              </a:ext>
            </a:extLst>
          </p:cNvPr>
          <p:cNvCxnSpPr>
            <a:cxnSpLocks noChangeShapeType="1"/>
            <a:stCxn id="9" idx="6"/>
            <a:endCxn id="7" idx="2"/>
          </p:cNvCxnSpPr>
          <p:nvPr/>
        </p:nvCxnSpPr>
        <p:spPr bwMode="auto">
          <a:xfrm>
            <a:off x="4879082" y="4165584"/>
            <a:ext cx="80558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3" name="AutoShape 11">
            <a:extLst>
              <a:ext uri="{FF2B5EF4-FFF2-40B4-BE49-F238E27FC236}">
                <a16:creationId xmlns:a16="http://schemas.microsoft.com/office/drawing/2014/main" id="{90A564FE-C565-EDCE-D601-DB4415B543C2}"/>
              </a:ext>
            </a:extLst>
          </p:cNvPr>
          <p:cNvCxnSpPr>
            <a:cxnSpLocks noChangeShapeType="1"/>
            <a:stCxn id="8" idx="7"/>
            <a:endCxn id="9" idx="3"/>
          </p:cNvCxnSpPr>
          <p:nvPr/>
        </p:nvCxnSpPr>
        <p:spPr bwMode="auto">
          <a:xfrm flipV="1">
            <a:off x="3490940" y="4506834"/>
            <a:ext cx="773579" cy="4351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" name="AutoShape 12">
            <a:extLst>
              <a:ext uri="{FF2B5EF4-FFF2-40B4-BE49-F238E27FC236}">
                <a16:creationId xmlns:a16="http://schemas.microsoft.com/office/drawing/2014/main" id="{732D8820-87A9-58B9-E9F3-931D7626145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67483" y="2765409"/>
            <a:ext cx="208986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5" name="AutoShape 13">
            <a:extLst>
              <a:ext uri="{FF2B5EF4-FFF2-40B4-BE49-F238E27FC236}">
                <a16:creationId xmlns:a16="http://schemas.microsoft.com/office/drawing/2014/main" id="{81C25AA6-8FAC-D10B-30D1-B2DEA30A4861}"/>
              </a:ext>
            </a:extLst>
          </p:cNvPr>
          <p:cNvCxnSpPr>
            <a:cxnSpLocks noChangeShapeType="1"/>
            <a:stCxn id="8" idx="5"/>
            <a:endCxn id="7" idx="3"/>
          </p:cNvCxnSpPr>
          <p:nvPr/>
        </p:nvCxnSpPr>
        <p:spPr bwMode="auto">
          <a:xfrm flipV="1">
            <a:off x="3490940" y="4506834"/>
            <a:ext cx="2299167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6" name="Oval 14">
            <a:extLst>
              <a:ext uri="{FF2B5EF4-FFF2-40B4-BE49-F238E27FC236}">
                <a16:creationId xmlns:a16="http://schemas.microsoft.com/office/drawing/2014/main" id="{BDEB726E-3156-DF99-BD6B-17C2952D6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4452" y="3682984"/>
            <a:ext cx="720005" cy="965200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H</a:t>
            </a:r>
          </a:p>
        </p:txBody>
      </p:sp>
      <p:sp>
        <p:nvSpPr>
          <p:cNvPr id="17" name="Oval 15">
            <a:extLst>
              <a:ext uri="{FF2B5EF4-FFF2-40B4-BE49-F238E27FC236}">
                <a16:creationId xmlns:a16="http://schemas.microsoft.com/office/drawing/2014/main" id="{46146AAA-F03A-91F2-9E17-154C883C6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0802" y="2271697"/>
            <a:ext cx="720005" cy="965196"/>
          </a:xfrm>
          <a:prstGeom prst="ellipse">
            <a:avLst/>
          </a:prstGeom>
          <a:solidFill>
            <a:srgbClr val="C000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D</a:t>
            </a:r>
          </a:p>
        </p:txBody>
      </p:sp>
      <p:sp>
        <p:nvSpPr>
          <p:cNvPr id="18" name="Oval 16">
            <a:extLst>
              <a:ext uri="{FF2B5EF4-FFF2-40B4-BE49-F238E27FC236}">
                <a16:creationId xmlns:a16="http://schemas.microsoft.com/office/drawing/2014/main" id="{D17EBA28-1E24-F44B-F3AA-7D4FDACDF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1702" y="2271697"/>
            <a:ext cx="720005" cy="965196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19" name="Oval 17">
            <a:extLst>
              <a:ext uri="{FF2B5EF4-FFF2-40B4-BE49-F238E27FC236}">
                <a16:creationId xmlns:a16="http://schemas.microsoft.com/office/drawing/2014/main" id="{BA600FD9-80AA-5FC2-E7A5-60D180308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114" y="3682984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G</a:t>
            </a:r>
          </a:p>
        </p:txBody>
      </p:sp>
      <p:cxnSp>
        <p:nvCxnSpPr>
          <p:cNvPr id="20" name="AutoShape 18">
            <a:extLst>
              <a:ext uri="{FF2B5EF4-FFF2-40B4-BE49-F238E27FC236}">
                <a16:creationId xmlns:a16="http://schemas.microsoft.com/office/drawing/2014/main" id="{65BA0770-BC2B-6C8D-88CF-A6B60BE925BA}"/>
              </a:ext>
            </a:extLst>
          </p:cNvPr>
          <p:cNvCxnSpPr>
            <a:cxnSpLocks noChangeShapeType="1"/>
            <a:stCxn id="18" idx="5"/>
            <a:endCxn id="16" idx="1"/>
          </p:cNvCxnSpPr>
          <p:nvPr/>
        </p:nvCxnSpPr>
        <p:spPr bwMode="auto">
          <a:xfrm>
            <a:off x="7996265" y="3095543"/>
            <a:ext cx="1173629" cy="7287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1" name="AutoShape 19">
            <a:extLst>
              <a:ext uri="{FF2B5EF4-FFF2-40B4-BE49-F238E27FC236}">
                <a16:creationId xmlns:a16="http://schemas.microsoft.com/office/drawing/2014/main" id="{2621FD4D-92CD-8111-0158-13C452741CDE}"/>
              </a:ext>
            </a:extLst>
          </p:cNvPr>
          <p:cNvCxnSpPr>
            <a:cxnSpLocks noChangeShapeType="1"/>
            <a:stCxn id="19" idx="6"/>
            <a:endCxn id="16" idx="2"/>
          </p:cNvCxnSpPr>
          <p:nvPr/>
        </p:nvCxnSpPr>
        <p:spPr bwMode="auto">
          <a:xfrm>
            <a:off x="8100122" y="4165584"/>
            <a:ext cx="96433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2" name="AutoShape 20">
            <a:extLst>
              <a:ext uri="{FF2B5EF4-FFF2-40B4-BE49-F238E27FC236}">
                <a16:creationId xmlns:a16="http://schemas.microsoft.com/office/drawing/2014/main" id="{90FFB7FB-1536-2B2E-7CD9-4A6BE0EA858C}"/>
              </a:ext>
            </a:extLst>
          </p:cNvPr>
          <p:cNvCxnSpPr>
            <a:cxnSpLocks noChangeShapeType="1"/>
            <a:stCxn id="18" idx="4"/>
            <a:endCxn id="19" idx="0"/>
          </p:cNvCxnSpPr>
          <p:nvPr/>
        </p:nvCxnSpPr>
        <p:spPr bwMode="auto">
          <a:xfrm flipH="1">
            <a:off x="7740118" y="3236893"/>
            <a:ext cx="1587" cy="4460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3" name="AutoShape 21">
            <a:extLst>
              <a:ext uri="{FF2B5EF4-FFF2-40B4-BE49-F238E27FC236}">
                <a16:creationId xmlns:a16="http://schemas.microsoft.com/office/drawing/2014/main" id="{EC6DA4F6-6DDA-5899-4F31-742CFD2A4EEE}"/>
              </a:ext>
            </a:extLst>
          </p:cNvPr>
          <p:cNvCxnSpPr>
            <a:cxnSpLocks noChangeShapeType="1"/>
            <a:stCxn id="18" idx="6"/>
            <a:endCxn id="17" idx="2"/>
          </p:cNvCxnSpPr>
          <p:nvPr/>
        </p:nvCxnSpPr>
        <p:spPr bwMode="auto">
          <a:xfrm>
            <a:off x="8101707" y="2754295"/>
            <a:ext cx="96909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5" name="Text Box 23">
            <a:extLst>
              <a:ext uri="{FF2B5EF4-FFF2-40B4-BE49-F238E27FC236}">
                <a16:creationId xmlns:a16="http://schemas.microsoft.com/office/drawing/2014/main" id="{B1385BF7-8645-8120-9D62-11BEF431D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510" y="6199514"/>
            <a:ext cx="6419938" cy="6482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>
              <a:spcBef>
                <a:spcPct val="50000"/>
              </a:spcBef>
            </a:pPr>
            <a:r>
              <a:rPr kumimoji="1" lang="en-US" altLang="en-US" sz="2400" b="1" dirty="0">
                <a:latin typeface="Courier New" panose="02070309020205020404" pitchFamily="49" charset="0"/>
              </a:rPr>
              <a:t>D</a:t>
            </a:r>
          </a:p>
        </p:txBody>
      </p:sp>
      <p:sp>
        <p:nvSpPr>
          <p:cNvPr id="26" name="Text Box 24">
            <a:extLst>
              <a:ext uri="{FF2B5EF4-FFF2-40B4-BE49-F238E27FC236}">
                <a16:creationId xmlns:a16="http://schemas.microsoft.com/office/drawing/2014/main" id="{849F3A0D-4BAE-9545-528F-E9123A028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7249" y="6864898"/>
            <a:ext cx="669215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FIFO Queue</a:t>
            </a:r>
          </a:p>
        </p:txBody>
      </p:sp>
      <p:sp>
        <p:nvSpPr>
          <p:cNvPr id="27" name="Text Box 25">
            <a:extLst>
              <a:ext uri="{FF2B5EF4-FFF2-40B4-BE49-F238E27FC236}">
                <a16:creationId xmlns:a16="http://schemas.microsoft.com/office/drawing/2014/main" id="{B5DF7306-F1FE-5027-E1C7-0E1CDA3F5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7802" y="1822434"/>
            <a:ext cx="890644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en-US" sz="2400" b="1">
                <a:solidFill>
                  <a:srgbClr val="006600"/>
                </a:solidFill>
                <a:latin typeface="Courier New" panose="02070309020205020404" pitchFamily="49" charset="0"/>
              </a:rPr>
              <a:t>-</a:t>
            </a:r>
          </a:p>
        </p:txBody>
      </p:sp>
      <p:sp>
        <p:nvSpPr>
          <p:cNvPr id="28" name="Text Box 26">
            <a:extLst>
              <a:ext uri="{FF2B5EF4-FFF2-40B4-BE49-F238E27FC236}">
                <a16:creationId xmlns:a16="http://schemas.microsoft.com/office/drawing/2014/main" id="{731A030E-51D3-9F93-1176-AD133F47B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202" y="6216633"/>
            <a:ext cx="1956087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front</a:t>
            </a:r>
          </a:p>
        </p:txBody>
      </p:sp>
      <p:sp>
        <p:nvSpPr>
          <p:cNvPr id="29" name="Text Box 27">
            <a:extLst>
              <a:ext uri="{FF2B5EF4-FFF2-40B4-BE49-F238E27FC236}">
                <a16:creationId xmlns:a16="http://schemas.microsoft.com/office/drawing/2014/main" id="{C58F30EE-1592-20E2-A4D0-08A481FB9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119" y="6199514"/>
            <a:ext cx="3907855" cy="5891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dequeue next vertex H</a:t>
            </a:r>
          </a:p>
        </p:txBody>
      </p:sp>
    </p:spTree>
    <p:extLst>
      <p:ext uri="{BB962C8B-B14F-4D97-AF65-F5344CB8AC3E}">
        <p14:creationId xmlns:p14="http://schemas.microsoft.com/office/powerpoint/2010/main" val="240569160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AutoShape 36">
            <a:extLst>
              <a:ext uri="{FF2B5EF4-FFF2-40B4-BE49-F238E27FC236}">
                <a16:creationId xmlns:a16="http://schemas.microsoft.com/office/drawing/2014/main" id="{E4FB2BD6-6FFE-C314-2004-2EDCDA63903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711769" y="2730078"/>
            <a:ext cx="1398587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4" name="AutoShape 35">
            <a:extLst>
              <a:ext uri="{FF2B5EF4-FFF2-40B4-BE49-F238E27FC236}">
                <a16:creationId xmlns:a16="http://schemas.microsoft.com/office/drawing/2014/main" id="{9590EFC0-4DBA-FBDC-DB22-20E0556B66F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776069" y="4186529"/>
            <a:ext cx="1393825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3" name="AutoShape 33">
            <a:extLst>
              <a:ext uri="{FF2B5EF4-FFF2-40B4-BE49-F238E27FC236}">
                <a16:creationId xmlns:a16="http://schemas.microsoft.com/office/drawing/2014/main" id="{E8D3A070-21E9-FF86-9C89-BE566027BD81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7711769" y="2883841"/>
            <a:ext cx="1587" cy="1120775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4" name="AutoShape 22">
            <a:extLst>
              <a:ext uri="{FF2B5EF4-FFF2-40B4-BE49-F238E27FC236}">
                <a16:creationId xmlns:a16="http://schemas.microsoft.com/office/drawing/2014/main" id="{0D7066BA-08B8-B757-A7A5-EF0A880D5B73}"/>
              </a:ext>
            </a:extLst>
          </p:cNvPr>
          <p:cNvCxnSpPr>
            <a:cxnSpLocks noChangeShapeType="1"/>
            <a:stCxn id="7" idx="6"/>
            <a:endCxn id="19" idx="2"/>
          </p:cNvCxnSpPr>
          <p:nvPr/>
        </p:nvCxnSpPr>
        <p:spPr bwMode="auto">
          <a:xfrm>
            <a:off x="6404672" y="4165584"/>
            <a:ext cx="97544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5" name="AutoShape 32">
            <a:extLst>
              <a:ext uri="{FF2B5EF4-FFF2-40B4-BE49-F238E27FC236}">
                <a16:creationId xmlns:a16="http://schemas.microsoft.com/office/drawing/2014/main" id="{93043932-A1AE-B85B-C377-9ED157A6F90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44668" y="4186529"/>
            <a:ext cx="1404938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2" name="AutoShape 29">
            <a:extLst>
              <a:ext uri="{FF2B5EF4-FFF2-40B4-BE49-F238E27FC236}">
                <a16:creationId xmlns:a16="http://schemas.microsoft.com/office/drawing/2014/main" id="{E43AB715-B371-9988-28E9-1980751D8FC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281290" y="4460700"/>
            <a:ext cx="1120674" cy="703689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0" name="AutoShape 30">
            <a:extLst>
              <a:ext uri="{FF2B5EF4-FFF2-40B4-BE49-F238E27FC236}">
                <a16:creationId xmlns:a16="http://schemas.microsoft.com/office/drawing/2014/main" id="{059472BE-3451-6628-BCC9-0B57C77C0CD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43172" y="3011718"/>
            <a:ext cx="1587" cy="22272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1" name="AutoShape 26">
            <a:extLst>
              <a:ext uri="{FF2B5EF4-FFF2-40B4-BE49-F238E27FC236}">
                <a16:creationId xmlns:a16="http://schemas.microsoft.com/office/drawing/2014/main" id="{78A31555-FF6D-DD7C-6CF4-07669B33CFF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37309" y="2734072"/>
            <a:ext cx="2519363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" name="AutoShape 29">
            <a:extLst>
              <a:ext uri="{FF2B5EF4-FFF2-40B4-BE49-F238E27FC236}">
                <a16:creationId xmlns:a16="http://schemas.microsoft.com/office/drawing/2014/main" id="{0330AF9F-B02F-A84F-E956-435A88D8FF3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44668" y="2776537"/>
            <a:ext cx="0" cy="11096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2F8DEEC-895A-368B-1B91-37437CFE5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EX-</a:t>
            </a:r>
            <a:r>
              <a:rPr lang="ar-IQ" dirty="0"/>
              <a:t>1</a:t>
            </a:r>
            <a:r>
              <a:rPr lang="en-US" dirty="0"/>
              <a:t> Cont..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A9FDF7-825D-B7F0-1BB6-F295C545AC0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3B9917CC-8CC9-A7BC-1DB7-5D5ABD2F7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4789" y="2282809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EF897811-1547-5041-DE1B-3CDD12747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2282809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7" name="Oval 5">
            <a:extLst>
              <a:ext uri="{FF2B5EF4-FFF2-40B4-BE49-F238E27FC236}">
                <a16:creationId xmlns:a16="http://schemas.microsoft.com/office/drawing/2014/main" id="{0394D1B5-C9E1-CD8E-8D7F-28C1FEFC4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3682984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8" name="Oval 6">
            <a:extLst>
              <a:ext uri="{FF2B5EF4-FFF2-40B4-BE49-F238E27FC236}">
                <a16:creationId xmlns:a16="http://schemas.microsoft.com/office/drawing/2014/main" id="{8547B45A-2C78-E9CC-E237-7E5FC1E5D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6377" y="4800584"/>
            <a:ext cx="720005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9" name="Oval 7">
            <a:extLst>
              <a:ext uri="{FF2B5EF4-FFF2-40B4-BE49-F238E27FC236}">
                <a16:creationId xmlns:a16="http://schemas.microsoft.com/office/drawing/2014/main" id="{C844972B-1ABD-2BBB-A305-F9E9A308E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077" y="3682984"/>
            <a:ext cx="720005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E</a:t>
            </a:r>
          </a:p>
        </p:txBody>
      </p:sp>
      <p:cxnSp>
        <p:nvCxnSpPr>
          <p:cNvPr id="10" name="AutoShape 8">
            <a:extLst>
              <a:ext uri="{FF2B5EF4-FFF2-40B4-BE49-F238E27FC236}">
                <a16:creationId xmlns:a16="http://schemas.microsoft.com/office/drawing/2014/main" id="{0F067A06-1038-4BF3-14E5-674A6611C4B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69584" y="3158583"/>
            <a:ext cx="1587" cy="15525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AutoShape 9">
            <a:extLst>
              <a:ext uri="{FF2B5EF4-FFF2-40B4-BE49-F238E27FC236}">
                <a16:creationId xmlns:a16="http://schemas.microsoft.com/office/drawing/2014/main" id="{62F17939-E816-AA07-F495-1F36E4E55EBF}"/>
              </a:ext>
            </a:extLst>
          </p:cNvPr>
          <p:cNvCxnSpPr>
            <a:cxnSpLocks noChangeShapeType="1"/>
            <a:stCxn id="7" idx="0"/>
            <a:endCxn id="6" idx="4"/>
          </p:cNvCxnSpPr>
          <p:nvPr/>
        </p:nvCxnSpPr>
        <p:spPr bwMode="auto">
          <a:xfrm flipV="1">
            <a:off x="6044668" y="3248009"/>
            <a:ext cx="0" cy="4349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" name="AutoShape 10">
            <a:extLst>
              <a:ext uri="{FF2B5EF4-FFF2-40B4-BE49-F238E27FC236}">
                <a16:creationId xmlns:a16="http://schemas.microsoft.com/office/drawing/2014/main" id="{90CCCEB2-BA63-FAE7-C623-9A5A9AC30561}"/>
              </a:ext>
            </a:extLst>
          </p:cNvPr>
          <p:cNvCxnSpPr>
            <a:cxnSpLocks noChangeShapeType="1"/>
            <a:stCxn id="9" idx="6"/>
            <a:endCxn id="7" idx="2"/>
          </p:cNvCxnSpPr>
          <p:nvPr/>
        </p:nvCxnSpPr>
        <p:spPr bwMode="auto">
          <a:xfrm>
            <a:off x="4879082" y="4165584"/>
            <a:ext cx="80558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3" name="AutoShape 11">
            <a:extLst>
              <a:ext uri="{FF2B5EF4-FFF2-40B4-BE49-F238E27FC236}">
                <a16:creationId xmlns:a16="http://schemas.microsoft.com/office/drawing/2014/main" id="{90A564FE-C565-EDCE-D601-DB4415B543C2}"/>
              </a:ext>
            </a:extLst>
          </p:cNvPr>
          <p:cNvCxnSpPr>
            <a:cxnSpLocks noChangeShapeType="1"/>
            <a:stCxn id="8" idx="7"/>
            <a:endCxn id="9" idx="3"/>
          </p:cNvCxnSpPr>
          <p:nvPr/>
        </p:nvCxnSpPr>
        <p:spPr bwMode="auto">
          <a:xfrm flipV="1">
            <a:off x="3490940" y="4506834"/>
            <a:ext cx="773579" cy="4351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" name="AutoShape 12">
            <a:extLst>
              <a:ext uri="{FF2B5EF4-FFF2-40B4-BE49-F238E27FC236}">
                <a16:creationId xmlns:a16="http://schemas.microsoft.com/office/drawing/2014/main" id="{732D8820-87A9-58B9-E9F3-931D7626145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67483" y="2765409"/>
            <a:ext cx="208986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5" name="AutoShape 13">
            <a:extLst>
              <a:ext uri="{FF2B5EF4-FFF2-40B4-BE49-F238E27FC236}">
                <a16:creationId xmlns:a16="http://schemas.microsoft.com/office/drawing/2014/main" id="{81C25AA6-8FAC-D10B-30D1-B2DEA30A4861}"/>
              </a:ext>
            </a:extLst>
          </p:cNvPr>
          <p:cNvCxnSpPr>
            <a:cxnSpLocks noChangeShapeType="1"/>
            <a:stCxn id="8" idx="5"/>
            <a:endCxn id="7" idx="3"/>
          </p:cNvCxnSpPr>
          <p:nvPr/>
        </p:nvCxnSpPr>
        <p:spPr bwMode="auto">
          <a:xfrm flipV="1">
            <a:off x="3490940" y="4506834"/>
            <a:ext cx="2299167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6" name="Oval 14">
            <a:extLst>
              <a:ext uri="{FF2B5EF4-FFF2-40B4-BE49-F238E27FC236}">
                <a16:creationId xmlns:a16="http://schemas.microsoft.com/office/drawing/2014/main" id="{BDEB726E-3156-DF99-BD6B-17C2952D6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4452" y="3682984"/>
            <a:ext cx="720005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H</a:t>
            </a:r>
          </a:p>
        </p:txBody>
      </p:sp>
      <p:sp>
        <p:nvSpPr>
          <p:cNvPr id="17" name="Oval 15">
            <a:extLst>
              <a:ext uri="{FF2B5EF4-FFF2-40B4-BE49-F238E27FC236}">
                <a16:creationId xmlns:a16="http://schemas.microsoft.com/office/drawing/2014/main" id="{46146AAA-F03A-91F2-9E17-154C883C6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0802" y="2271697"/>
            <a:ext cx="720005" cy="965196"/>
          </a:xfrm>
          <a:prstGeom prst="ellipse">
            <a:avLst/>
          </a:prstGeom>
          <a:solidFill>
            <a:srgbClr val="C000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/>
              <a:t>D</a:t>
            </a:r>
          </a:p>
        </p:txBody>
      </p:sp>
      <p:sp>
        <p:nvSpPr>
          <p:cNvPr id="18" name="Oval 16">
            <a:extLst>
              <a:ext uri="{FF2B5EF4-FFF2-40B4-BE49-F238E27FC236}">
                <a16:creationId xmlns:a16="http://schemas.microsoft.com/office/drawing/2014/main" id="{D17EBA28-1E24-F44B-F3AA-7D4FDACDF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1702" y="2271697"/>
            <a:ext cx="720005" cy="965196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19" name="Oval 17">
            <a:extLst>
              <a:ext uri="{FF2B5EF4-FFF2-40B4-BE49-F238E27FC236}">
                <a16:creationId xmlns:a16="http://schemas.microsoft.com/office/drawing/2014/main" id="{BA600FD9-80AA-5FC2-E7A5-60D180308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114" y="3682984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G</a:t>
            </a:r>
          </a:p>
        </p:txBody>
      </p:sp>
      <p:cxnSp>
        <p:nvCxnSpPr>
          <p:cNvPr id="20" name="AutoShape 18">
            <a:extLst>
              <a:ext uri="{FF2B5EF4-FFF2-40B4-BE49-F238E27FC236}">
                <a16:creationId xmlns:a16="http://schemas.microsoft.com/office/drawing/2014/main" id="{65BA0770-BC2B-6C8D-88CF-A6B60BE925BA}"/>
              </a:ext>
            </a:extLst>
          </p:cNvPr>
          <p:cNvCxnSpPr>
            <a:cxnSpLocks noChangeShapeType="1"/>
            <a:stCxn id="18" idx="5"/>
            <a:endCxn id="16" idx="1"/>
          </p:cNvCxnSpPr>
          <p:nvPr/>
        </p:nvCxnSpPr>
        <p:spPr bwMode="auto">
          <a:xfrm>
            <a:off x="7996265" y="3095543"/>
            <a:ext cx="1173629" cy="7287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1" name="AutoShape 19">
            <a:extLst>
              <a:ext uri="{FF2B5EF4-FFF2-40B4-BE49-F238E27FC236}">
                <a16:creationId xmlns:a16="http://schemas.microsoft.com/office/drawing/2014/main" id="{2621FD4D-92CD-8111-0158-13C452741CDE}"/>
              </a:ext>
            </a:extLst>
          </p:cNvPr>
          <p:cNvCxnSpPr>
            <a:cxnSpLocks noChangeShapeType="1"/>
            <a:stCxn id="19" idx="6"/>
            <a:endCxn id="16" idx="2"/>
          </p:cNvCxnSpPr>
          <p:nvPr/>
        </p:nvCxnSpPr>
        <p:spPr bwMode="auto">
          <a:xfrm>
            <a:off x="8100122" y="4165584"/>
            <a:ext cx="96433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2" name="AutoShape 20">
            <a:extLst>
              <a:ext uri="{FF2B5EF4-FFF2-40B4-BE49-F238E27FC236}">
                <a16:creationId xmlns:a16="http://schemas.microsoft.com/office/drawing/2014/main" id="{90FFB7FB-1536-2B2E-7CD9-4A6BE0EA858C}"/>
              </a:ext>
            </a:extLst>
          </p:cNvPr>
          <p:cNvCxnSpPr>
            <a:cxnSpLocks noChangeShapeType="1"/>
            <a:stCxn id="18" idx="4"/>
            <a:endCxn id="19" idx="0"/>
          </p:cNvCxnSpPr>
          <p:nvPr/>
        </p:nvCxnSpPr>
        <p:spPr bwMode="auto">
          <a:xfrm flipH="1">
            <a:off x="7740118" y="3236893"/>
            <a:ext cx="1587" cy="4460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3" name="AutoShape 21">
            <a:extLst>
              <a:ext uri="{FF2B5EF4-FFF2-40B4-BE49-F238E27FC236}">
                <a16:creationId xmlns:a16="http://schemas.microsoft.com/office/drawing/2014/main" id="{EC6DA4F6-6DDA-5899-4F31-742CFD2A4EEE}"/>
              </a:ext>
            </a:extLst>
          </p:cNvPr>
          <p:cNvCxnSpPr>
            <a:cxnSpLocks noChangeShapeType="1"/>
            <a:stCxn id="18" idx="6"/>
            <a:endCxn id="17" idx="2"/>
          </p:cNvCxnSpPr>
          <p:nvPr/>
        </p:nvCxnSpPr>
        <p:spPr bwMode="auto">
          <a:xfrm>
            <a:off x="8101707" y="2754295"/>
            <a:ext cx="96909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5" name="Text Box 23">
            <a:extLst>
              <a:ext uri="{FF2B5EF4-FFF2-40B4-BE49-F238E27FC236}">
                <a16:creationId xmlns:a16="http://schemas.microsoft.com/office/drawing/2014/main" id="{B1385BF7-8645-8120-9D62-11BEF431D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510" y="6199514"/>
            <a:ext cx="6419938" cy="6482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>
              <a:spcBef>
                <a:spcPct val="50000"/>
              </a:spcBef>
            </a:pPr>
            <a:r>
              <a:rPr kumimoji="1" lang="en-US" altLang="en-US" sz="2400" b="1" dirty="0">
                <a:latin typeface="Courier New" panose="02070309020205020404" pitchFamily="49" charset="0"/>
              </a:rPr>
              <a:t>D</a:t>
            </a:r>
          </a:p>
        </p:txBody>
      </p:sp>
      <p:sp>
        <p:nvSpPr>
          <p:cNvPr id="26" name="Text Box 24">
            <a:extLst>
              <a:ext uri="{FF2B5EF4-FFF2-40B4-BE49-F238E27FC236}">
                <a16:creationId xmlns:a16="http://schemas.microsoft.com/office/drawing/2014/main" id="{849F3A0D-4BAE-9545-528F-E9123A028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7249" y="6864898"/>
            <a:ext cx="669215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FIFO Queue</a:t>
            </a:r>
          </a:p>
        </p:txBody>
      </p:sp>
      <p:sp>
        <p:nvSpPr>
          <p:cNvPr id="27" name="Text Box 25">
            <a:extLst>
              <a:ext uri="{FF2B5EF4-FFF2-40B4-BE49-F238E27FC236}">
                <a16:creationId xmlns:a16="http://schemas.microsoft.com/office/drawing/2014/main" id="{B5DF7306-F1FE-5027-E1C7-0E1CDA3F5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7802" y="1822434"/>
            <a:ext cx="890644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en-US" sz="2400" b="1">
                <a:solidFill>
                  <a:srgbClr val="006600"/>
                </a:solidFill>
                <a:latin typeface="Courier New" panose="02070309020205020404" pitchFamily="49" charset="0"/>
              </a:rPr>
              <a:t>-</a:t>
            </a:r>
          </a:p>
        </p:txBody>
      </p:sp>
      <p:sp>
        <p:nvSpPr>
          <p:cNvPr id="28" name="Text Box 26">
            <a:extLst>
              <a:ext uri="{FF2B5EF4-FFF2-40B4-BE49-F238E27FC236}">
                <a16:creationId xmlns:a16="http://schemas.microsoft.com/office/drawing/2014/main" id="{731A030E-51D3-9F93-1176-AD133F47B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202" y="6216633"/>
            <a:ext cx="1956087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front</a:t>
            </a:r>
          </a:p>
        </p:txBody>
      </p:sp>
      <p:sp>
        <p:nvSpPr>
          <p:cNvPr id="29" name="Text Box 27">
            <a:extLst>
              <a:ext uri="{FF2B5EF4-FFF2-40B4-BE49-F238E27FC236}">
                <a16:creationId xmlns:a16="http://schemas.microsoft.com/office/drawing/2014/main" id="{C58F30EE-1592-20E2-A4D0-08A481FB9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119" y="6199514"/>
            <a:ext cx="3907855" cy="5891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H finished</a:t>
            </a:r>
          </a:p>
        </p:txBody>
      </p:sp>
    </p:spTree>
    <p:extLst>
      <p:ext uri="{BB962C8B-B14F-4D97-AF65-F5344CB8AC3E}">
        <p14:creationId xmlns:p14="http://schemas.microsoft.com/office/powerpoint/2010/main" val="239999691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AutoShape 36">
            <a:extLst>
              <a:ext uri="{FF2B5EF4-FFF2-40B4-BE49-F238E27FC236}">
                <a16:creationId xmlns:a16="http://schemas.microsoft.com/office/drawing/2014/main" id="{E4FB2BD6-6FFE-C314-2004-2EDCDA63903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711769" y="2730078"/>
            <a:ext cx="1398587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4" name="AutoShape 35">
            <a:extLst>
              <a:ext uri="{FF2B5EF4-FFF2-40B4-BE49-F238E27FC236}">
                <a16:creationId xmlns:a16="http://schemas.microsoft.com/office/drawing/2014/main" id="{9590EFC0-4DBA-FBDC-DB22-20E0556B66F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776069" y="4186529"/>
            <a:ext cx="1393825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3" name="AutoShape 33">
            <a:extLst>
              <a:ext uri="{FF2B5EF4-FFF2-40B4-BE49-F238E27FC236}">
                <a16:creationId xmlns:a16="http://schemas.microsoft.com/office/drawing/2014/main" id="{E8D3A070-21E9-FF86-9C89-BE566027BD81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7711769" y="2883841"/>
            <a:ext cx="1587" cy="1120775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4" name="AutoShape 22">
            <a:extLst>
              <a:ext uri="{FF2B5EF4-FFF2-40B4-BE49-F238E27FC236}">
                <a16:creationId xmlns:a16="http://schemas.microsoft.com/office/drawing/2014/main" id="{0D7066BA-08B8-B757-A7A5-EF0A880D5B73}"/>
              </a:ext>
            </a:extLst>
          </p:cNvPr>
          <p:cNvCxnSpPr>
            <a:cxnSpLocks noChangeShapeType="1"/>
            <a:stCxn id="7" idx="6"/>
            <a:endCxn id="19" idx="2"/>
          </p:cNvCxnSpPr>
          <p:nvPr/>
        </p:nvCxnSpPr>
        <p:spPr bwMode="auto">
          <a:xfrm>
            <a:off x="6404672" y="4165584"/>
            <a:ext cx="97544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5" name="AutoShape 32">
            <a:extLst>
              <a:ext uri="{FF2B5EF4-FFF2-40B4-BE49-F238E27FC236}">
                <a16:creationId xmlns:a16="http://schemas.microsoft.com/office/drawing/2014/main" id="{93043932-A1AE-B85B-C377-9ED157A6F90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44668" y="4186529"/>
            <a:ext cx="1404938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2" name="AutoShape 29">
            <a:extLst>
              <a:ext uri="{FF2B5EF4-FFF2-40B4-BE49-F238E27FC236}">
                <a16:creationId xmlns:a16="http://schemas.microsoft.com/office/drawing/2014/main" id="{E43AB715-B371-9988-28E9-1980751D8FC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281290" y="4460700"/>
            <a:ext cx="1120674" cy="703689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0" name="AutoShape 30">
            <a:extLst>
              <a:ext uri="{FF2B5EF4-FFF2-40B4-BE49-F238E27FC236}">
                <a16:creationId xmlns:a16="http://schemas.microsoft.com/office/drawing/2014/main" id="{059472BE-3451-6628-BCC9-0B57C77C0CD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43172" y="3011718"/>
            <a:ext cx="1587" cy="22272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1" name="AutoShape 26">
            <a:extLst>
              <a:ext uri="{FF2B5EF4-FFF2-40B4-BE49-F238E27FC236}">
                <a16:creationId xmlns:a16="http://schemas.microsoft.com/office/drawing/2014/main" id="{78A31555-FF6D-DD7C-6CF4-07669B33CFF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37309" y="2734072"/>
            <a:ext cx="2519363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" name="AutoShape 29">
            <a:extLst>
              <a:ext uri="{FF2B5EF4-FFF2-40B4-BE49-F238E27FC236}">
                <a16:creationId xmlns:a16="http://schemas.microsoft.com/office/drawing/2014/main" id="{0330AF9F-B02F-A84F-E956-435A88D8FF3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44668" y="2776537"/>
            <a:ext cx="0" cy="11096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2F8DEEC-895A-368B-1B91-37437CFE5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EX-</a:t>
            </a:r>
            <a:r>
              <a:rPr lang="ar-IQ" dirty="0"/>
              <a:t>1</a:t>
            </a:r>
            <a:r>
              <a:rPr lang="en-US" dirty="0"/>
              <a:t> Cont..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A9FDF7-825D-B7F0-1BB6-F295C545AC0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3B9917CC-8CC9-A7BC-1DB7-5D5ABD2F7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4789" y="2282809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EF897811-1547-5041-DE1B-3CDD12747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2282809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7" name="Oval 5">
            <a:extLst>
              <a:ext uri="{FF2B5EF4-FFF2-40B4-BE49-F238E27FC236}">
                <a16:creationId xmlns:a16="http://schemas.microsoft.com/office/drawing/2014/main" id="{0394D1B5-C9E1-CD8E-8D7F-28C1FEFC4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3682984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8" name="Oval 6">
            <a:extLst>
              <a:ext uri="{FF2B5EF4-FFF2-40B4-BE49-F238E27FC236}">
                <a16:creationId xmlns:a16="http://schemas.microsoft.com/office/drawing/2014/main" id="{8547B45A-2C78-E9CC-E237-7E5FC1E5D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6377" y="4800584"/>
            <a:ext cx="720005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9" name="Oval 7">
            <a:extLst>
              <a:ext uri="{FF2B5EF4-FFF2-40B4-BE49-F238E27FC236}">
                <a16:creationId xmlns:a16="http://schemas.microsoft.com/office/drawing/2014/main" id="{C844972B-1ABD-2BBB-A305-F9E9A308E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077" y="3682984"/>
            <a:ext cx="720005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E</a:t>
            </a:r>
          </a:p>
        </p:txBody>
      </p:sp>
      <p:cxnSp>
        <p:nvCxnSpPr>
          <p:cNvPr id="10" name="AutoShape 8">
            <a:extLst>
              <a:ext uri="{FF2B5EF4-FFF2-40B4-BE49-F238E27FC236}">
                <a16:creationId xmlns:a16="http://schemas.microsoft.com/office/drawing/2014/main" id="{0F067A06-1038-4BF3-14E5-674A6611C4B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69584" y="3158583"/>
            <a:ext cx="1587" cy="15525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AutoShape 9">
            <a:extLst>
              <a:ext uri="{FF2B5EF4-FFF2-40B4-BE49-F238E27FC236}">
                <a16:creationId xmlns:a16="http://schemas.microsoft.com/office/drawing/2014/main" id="{62F17939-E816-AA07-F495-1F36E4E55EBF}"/>
              </a:ext>
            </a:extLst>
          </p:cNvPr>
          <p:cNvCxnSpPr>
            <a:cxnSpLocks noChangeShapeType="1"/>
            <a:stCxn id="7" idx="0"/>
            <a:endCxn id="6" idx="4"/>
          </p:cNvCxnSpPr>
          <p:nvPr/>
        </p:nvCxnSpPr>
        <p:spPr bwMode="auto">
          <a:xfrm flipV="1">
            <a:off x="6044668" y="3248009"/>
            <a:ext cx="0" cy="4349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" name="AutoShape 10">
            <a:extLst>
              <a:ext uri="{FF2B5EF4-FFF2-40B4-BE49-F238E27FC236}">
                <a16:creationId xmlns:a16="http://schemas.microsoft.com/office/drawing/2014/main" id="{90CCCEB2-BA63-FAE7-C623-9A5A9AC30561}"/>
              </a:ext>
            </a:extLst>
          </p:cNvPr>
          <p:cNvCxnSpPr>
            <a:cxnSpLocks noChangeShapeType="1"/>
            <a:stCxn id="9" idx="6"/>
            <a:endCxn id="7" idx="2"/>
          </p:cNvCxnSpPr>
          <p:nvPr/>
        </p:nvCxnSpPr>
        <p:spPr bwMode="auto">
          <a:xfrm>
            <a:off x="4879082" y="4165584"/>
            <a:ext cx="80558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3" name="AutoShape 11">
            <a:extLst>
              <a:ext uri="{FF2B5EF4-FFF2-40B4-BE49-F238E27FC236}">
                <a16:creationId xmlns:a16="http://schemas.microsoft.com/office/drawing/2014/main" id="{90A564FE-C565-EDCE-D601-DB4415B543C2}"/>
              </a:ext>
            </a:extLst>
          </p:cNvPr>
          <p:cNvCxnSpPr>
            <a:cxnSpLocks noChangeShapeType="1"/>
            <a:stCxn id="8" idx="7"/>
            <a:endCxn id="9" idx="3"/>
          </p:cNvCxnSpPr>
          <p:nvPr/>
        </p:nvCxnSpPr>
        <p:spPr bwMode="auto">
          <a:xfrm flipV="1">
            <a:off x="3490940" y="4506834"/>
            <a:ext cx="773579" cy="4351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" name="AutoShape 12">
            <a:extLst>
              <a:ext uri="{FF2B5EF4-FFF2-40B4-BE49-F238E27FC236}">
                <a16:creationId xmlns:a16="http://schemas.microsoft.com/office/drawing/2014/main" id="{732D8820-87A9-58B9-E9F3-931D7626145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67483" y="2765409"/>
            <a:ext cx="208986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5" name="AutoShape 13">
            <a:extLst>
              <a:ext uri="{FF2B5EF4-FFF2-40B4-BE49-F238E27FC236}">
                <a16:creationId xmlns:a16="http://schemas.microsoft.com/office/drawing/2014/main" id="{81C25AA6-8FAC-D10B-30D1-B2DEA30A4861}"/>
              </a:ext>
            </a:extLst>
          </p:cNvPr>
          <p:cNvCxnSpPr>
            <a:cxnSpLocks noChangeShapeType="1"/>
            <a:stCxn id="8" idx="5"/>
            <a:endCxn id="7" idx="3"/>
          </p:cNvCxnSpPr>
          <p:nvPr/>
        </p:nvCxnSpPr>
        <p:spPr bwMode="auto">
          <a:xfrm flipV="1">
            <a:off x="3490940" y="4506834"/>
            <a:ext cx="2299167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6" name="Oval 14">
            <a:extLst>
              <a:ext uri="{FF2B5EF4-FFF2-40B4-BE49-F238E27FC236}">
                <a16:creationId xmlns:a16="http://schemas.microsoft.com/office/drawing/2014/main" id="{BDEB726E-3156-DF99-BD6B-17C2952D6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4452" y="3682984"/>
            <a:ext cx="720005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H</a:t>
            </a:r>
          </a:p>
        </p:txBody>
      </p:sp>
      <p:sp>
        <p:nvSpPr>
          <p:cNvPr id="17" name="Oval 15">
            <a:extLst>
              <a:ext uri="{FF2B5EF4-FFF2-40B4-BE49-F238E27FC236}">
                <a16:creationId xmlns:a16="http://schemas.microsoft.com/office/drawing/2014/main" id="{46146AAA-F03A-91F2-9E17-154C883C6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0802" y="2271697"/>
            <a:ext cx="720005" cy="965196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18" name="Oval 16">
            <a:extLst>
              <a:ext uri="{FF2B5EF4-FFF2-40B4-BE49-F238E27FC236}">
                <a16:creationId xmlns:a16="http://schemas.microsoft.com/office/drawing/2014/main" id="{D17EBA28-1E24-F44B-F3AA-7D4FDACDF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1702" y="2271697"/>
            <a:ext cx="720005" cy="965196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19" name="Oval 17">
            <a:extLst>
              <a:ext uri="{FF2B5EF4-FFF2-40B4-BE49-F238E27FC236}">
                <a16:creationId xmlns:a16="http://schemas.microsoft.com/office/drawing/2014/main" id="{BA600FD9-80AA-5FC2-E7A5-60D180308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114" y="3682984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G</a:t>
            </a:r>
          </a:p>
        </p:txBody>
      </p:sp>
      <p:cxnSp>
        <p:nvCxnSpPr>
          <p:cNvPr id="20" name="AutoShape 18">
            <a:extLst>
              <a:ext uri="{FF2B5EF4-FFF2-40B4-BE49-F238E27FC236}">
                <a16:creationId xmlns:a16="http://schemas.microsoft.com/office/drawing/2014/main" id="{65BA0770-BC2B-6C8D-88CF-A6B60BE925BA}"/>
              </a:ext>
            </a:extLst>
          </p:cNvPr>
          <p:cNvCxnSpPr>
            <a:cxnSpLocks noChangeShapeType="1"/>
            <a:stCxn id="18" idx="5"/>
            <a:endCxn id="16" idx="1"/>
          </p:cNvCxnSpPr>
          <p:nvPr/>
        </p:nvCxnSpPr>
        <p:spPr bwMode="auto">
          <a:xfrm>
            <a:off x="7996265" y="3095543"/>
            <a:ext cx="1173629" cy="7287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1" name="AutoShape 19">
            <a:extLst>
              <a:ext uri="{FF2B5EF4-FFF2-40B4-BE49-F238E27FC236}">
                <a16:creationId xmlns:a16="http://schemas.microsoft.com/office/drawing/2014/main" id="{2621FD4D-92CD-8111-0158-13C452741CDE}"/>
              </a:ext>
            </a:extLst>
          </p:cNvPr>
          <p:cNvCxnSpPr>
            <a:cxnSpLocks noChangeShapeType="1"/>
            <a:stCxn id="19" idx="6"/>
            <a:endCxn id="16" idx="2"/>
          </p:cNvCxnSpPr>
          <p:nvPr/>
        </p:nvCxnSpPr>
        <p:spPr bwMode="auto">
          <a:xfrm>
            <a:off x="8100122" y="4165584"/>
            <a:ext cx="96433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2" name="AutoShape 20">
            <a:extLst>
              <a:ext uri="{FF2B5EF4-FFF2-40B4-BE49-F238E27FC236}">
                <a16:creationId xmlns:a16="http://schemas.microsoft.com/office/drawing/2014/main" id="{90FFB7FB-1536-2B2E-7CD9-4A6BE0EA858C}"/>
              </a:ext>
            </a:extLst>
          </p:cNvPr>
          <p:cNvCxnSpPr>
            <a:cxnSpLocks noChangeShapeType="1"/>
            <a:stCxn id="18" idx="4"/>
            <a:endCxn id="19" idx="0"/>
          </p:cNvCxnSpPr>
          <p:nvPr/>
        </p:nvCxnSpPr>
        <p:spPr bwMode="auto">
          <a:xfrm flipH="1">
            <a:off x="7740118" y="3236893"/>
            <a:ext cx="1587" cy="4460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3" name="AutoShape 21">
            <a:extLst>
              <a:ext uri="{FF2B5EF4-FFF2-40B4-BE49-F238E27FC236}">
                <a16:creationId xmlns:a16="http://schemas.microsoft.com/office/drawing/2014/main" id="{EC6DA4F6-6DDA-5899-4F31-742CFD2A4EEE}"/>
              </a:ext>
            </a:extLst>
          </p:cNvPr>
          <p:cNvCxnSpPr>
            <a:cxnSpLocks noChangeShapeType="1"/>
            <a:stCxn id="18" idx="6"/>
            <a:endCxn id="17" idx="2"/>
          </p:cNvCxnSpPr>
          <p:nvPr/>
        </p:nvCxnSpPr>
        <p:spPr bwMode="auto">
          <a:xfrm>
            <a:off x="8101707" y="2754295"/>
            <a:ext cx="96909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5" name="Text Box 23">
            <a:extLst>
              <a:ext uri="{FF2B5EF4-FFF2-40B4-BE49-F238E27FC236}">
                <a16:creationId xmlns:a16="http://schemas.microsoft.com/office/drawing/2014/main" id="{B1385BF7-8645-8120-9D62-11BEF431D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510" y="6199514"/>
            <a:ext cx="6419938" cy="6482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>
              <a:spcBef>
                <a:spcPct val="50000"/>
              </a:spcBef>
            </a:pPr>
            <a:endParaRPr kumimoji="1" lang="en-US" altLang="en-US" sz="2400" b="1" dirty="0">
              <a:latin typeface="Courier New" panose="02070309020205020404" pitchFamily="49" charset="0"/>
            </a:endParaRPr>
          </a:p>
        </p:txBody>
      </p:sp>
      <p:sp>
        <p:nvSpPr>
          <p:cNvPr id="26" name="Text Box 24">
            <a:extLst>
              <a:ext uri="{FF2B5EF4-FFF2-40B4-BE49-F238E27FC236}">
                <a16:creationId xmlns:a16="http://schemas.microsoft.com/office/drawing/2014/main" id="{849F3A0D-4BAE-9545-528F-E9123A028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7249" y="6864898"/>
            <a:ext cx="669215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FIFO Queue</a:t>
            </a:r>
          </a:p>
        </p:txBody>
      </p:sp>
      <p:sp>
        <p:nvSpPr>
          <p:cNvPr id="27" name="Text Box 25">
            <a:extLst>
              <a:ext uri="{FF2B5EF4-FFF2-40B4-BE49-F238E27FC236}">
                <a16:creationId xmlns:a16="http://schemas.microsoft.com/office/drawing/2014/main" id="{B5DF7306-F1FE-5027-E1C7-0E1CDA3F5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7802" y="1822434"/>
            <a:ext cx="890644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en-US" sz="2400" b="1">
                <a:solidFill>
                  <a:srgbClr val="006600"/>
                </a:solidFill>
                <a:latin typeface="Courier New" panose="02070309020205020404" pitchFamily="49" charset="0"/>
              </a:rPr>
              <a:t>-</a:t>
            </a:r>
          </a:p>
        </p:txBody>
      </p:sp>
      <p:sp>
        <p:nvSpPr>
          <p:cNvPr id="28" name="Text Box 26">
            <a:extLst>
              <a:ext uri="{FF2B5EF4-FFF2-40B4-BE49-F238E27FC236}">
                <a16:creationId xmlns:a16="http://schemas.microsoft.com/office/drawing/2014/main" id="{731A030E-51D3-9F93-1176-AD133F47B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202" y="6216633"/>
            <a:ext cx="1956087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front</a:t>
            </a:r>
          </a:p>
        </p:txBody>
      </p:sp>
      <p:sp>
        <p:nvSpPr>
          <p:cNvPr id="29" name="Text Box 27">
            <a:extLst>
              <a:ext uri="{FF2B5EF4-FFF2-40B4-BE49-F238E27FC236}">
                <a16:creationId xmlns:a16="http://schemas.microsoft.com/office/drawing/2014/main" id="{C58F30EE-1592-20E2-A4D0-08A481FB9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119" y="6199514"/>
            <a:ext cx="3907855" cy="5891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dequeue next vertex D</a:t>
            </a:r>
          </a:p>
        </p:txBody>
      </p:sp>
    </p:spTree>
    <p:extLst>
      <p:ext uri="{BB962C8B-B14F-4D97-AF65-F5344CB8AC3E}">
        <p14:creationId xmlns:p14="http://schemas.microsoft.com/office/powerpoint/2010/main" val="25158569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AutoShape 36">
            <a:extLst>
              <a:ext uri="{FF2B5EF4-FFF2-40B4-BE49-F238E27FC236}">
                <a16:creationId xmlns:a16="http://schemas.microsoft.com/office/drawing/2014/main" id="{E4FB2BD6-6FFE-C314-2004-2EDCDA63903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711769" y="2730078"/>
            <a:ext cx="1398587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4" name="AutoShape 35">
            <a:extLst>
              <a:ext uri="{FF2B5EF4-FFF2-40B4-BE49-F238E27FC236}">
                <a16:creationId xmlns:a16="http://schemas.microsoft.com/office/drawing/2014/main" id="{9590EFC0-4DBA-FBDC-DB22-20E0556B66F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776069" y="4186529"/>
            <a:ext cx="1393825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3" name="AutoShape 33">
            <a:extLst>
              <a:ext uri="{FF2B5EF4-FFF2-40B4-BE49-F238E27FC236}">
                <a16:creationId xmlns:a16="http://schemas.microsoft.com/office/drawing/2014/main" id="{E8D3A070-21E9-FF86-9C89-BE566027BD81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7711769" y="2883841"/>
            <a:ext cx="1587" cy="1120775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4" name="AutoShape 22">
            <a:extLst>
              <a:ext uri="{FF2B5EF4-FFF2-40B4-BE49-F238E27FC236}">
                <a16:creationId xmlns:a16="http://schemas.microsoft.com/office/drawing/2014/main" id="{0D7066BA-08B8-B757-A7A5-EF0A880D5B73}"/>
              </a:ext>
            </a:extLst>
          </p:cNvPr>
          <p:cNvCxnSpPr>
            <a:cxnSpLocks noChangeShapeType="1"/>
            <a:stCxn id="7" idx="6"/>
            <a:endCxn id="19" idx="2"/>
          </p:cNvCxnSpPr>
          <p:nvPr/>
        </p:nvCxnSpPr>
        <p:spPr bwMode="auto">
          <a:xfrm>
            <a:off x="6404672" y="4165584"/>
            <a:ext cx="97544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5" name="AutoShape 32">
            <a:extLst>
              <a:ext uri="{FF2B5EF4-FFF2-40B4-BE49-F238E27FC236}">
                <a16:creationId xmlns:a16="http://schemas.microsoft.com/office/drawing/2014/main" id="{93043932-A1AE-B85B-C377-9ED157A6F90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44668" y="4186529"/>
            <a:ext cx="1404938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2" name="AutoShape 29">
            <a:extLst>
              <a:ext uri="{FF2B5EF4-FFF2-40B4-BE49-F238E27FC236}">
                <a16:creationId xmlns:a16="http://schemas.microsoft.com/office/drawing/2014/main" id="{E43AB715-B371-9988-28E9-1980751D8FC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281290" y="4460700"/>
            <a:ext cx="1120674" cy="703689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0" name="AutoShape 30">
            <a:extLst>
              <a:ext uri="{FF2B5EF4-FFF2-40B4-BE49-F238E27FC236}">
                <a16:creationId xmlns:a16="http://schemas.microsoft.com/office/drawing/2014/main" id="{059472BE-3451-6628-BCC9-0B57C77C0CD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43172" y="3011718"/>
            <a:ext cx="1587" cy="22272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1" name="AutoShape 26">
            <a:extLst>
              <a:ext uri="{FF2B5EF4-FFF2-40B4-BE49-F238E27FC236}">
                <a16:creationId xmlns:a16="http://schemas.microsoft.com/office/drawing/2014/main" id="{78A31555-FF6D-DD7C-6CF4-07669B33CFF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37309" y="2734072"/>
            <a:ext cx="2519363" cy="0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" name="AutoShape 29">
            <a:extLst>
              <a:ext uri="{FF2B5EF4-FFF2-40B4-BE49-F238E27FC236}">
                <a16:creationId xmlns:a16="http://schemas.microsoft.com/office/drawing/2014/main" id="{0330AF9F-B02F-A84F-E956-435A88D8FF3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44668" y="2776537"/>
            <a:ext cx="0" cy="1109663"/>
          </a:xfrm>
          <a:prstGeom prst="straightConnector1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2F8DEEC-895A-368B-1B91-37437CFE5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EX-</a:t>
            </a:r>
            <a:r>
              <a:rPr lang="ar-IQ" dirty="0"/>
              <a:t>1</a:t>
            </a:r>
            <a:r>
              <a:rPr lang="en-US" dirty="0"/>
              <a:t> Cont..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A9FDF7-825D-B7F0-1BB6-F295C545AC0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3B9917CC-8CC9-A7BC-1DB7-5D5ABD2F7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4789" y="2282809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EF897811-1547-5041-DE1B-3CDD12747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2282809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7" name="Oval 5">
            <a:extLst>
              <a:ext uri="{FF2B5EF4-FFF2-40B4-BE49-F238E27FC236}">
                <a16:creationId xmlns:a16="http://schemas.microsoft.com/office/drawing/2014/main" id="{0394D1B5-C9E1-CD8E-8D7F-28C1FEFC4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4664" y="3682984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8" name="Oval 6">
            <a:extLst>
              <a:ext uri="{FF2B5EF4-FFF2-40B4-BE49-F238E27FC236}">
                <a16:creationId xmlns:a16="http://schemas.microsoft.com/office/drawing/2014/main" id="{8547B45A-2C78-E9CC-E237-7E5FC1E5D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6377" y="4800584"/>
            <a:ext cx="720005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9" name="Oval 7">
            <a:extLst>
              <a:ext uri="{FF2B5EF4-FFF2-40B4-BE49-F238E27FC236}">
                <a16:creationId xmlns:a16="http://schemas.microsoft.com/office/drawing/2014/main" id="{C844972B-1ABD-2BBB-A305-F9E9A308E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077" y="3682984"/>
            <a:ext cx="720005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E</a:t>
            </a:r>
          </a:p>
        </p:txBody>
      </p:sp>
      <p:cxnSp>
        <p:nvCxnSpPr>
          <p:cNvPr id="10" name="AutoShape 8">
            <a:extLst>
              <a:ext uri="{FF2B5EF4-FFF2-40B4-BE49-F238E27FC236}">
                <a16:creationId xmlns:a16="http://schemas.microsoft.com/office/drawing/2014/main" id="{0F067A06-1038-4BF3-14E5-674A6611C4B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69584" y="3158583"/>
            <a:ext cx="1587" cy="15525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AutoShape 9">
            <a:extLst>
              <a:ext uri="{FF2B5EF4-FFF2-40B4-BE49-F238E27FC236}">
                <a16:creationId xmlns:a16="http://schemas.microsoft.com/office/drawing/2014/main" id="{62F17939-E816-AA07-F495-1F36E4E55EBF}"/>
              </a:ext>
            </a:extLst>
          </p:cNvPr>
          <p:cNvCxnSpPr>
            <a:cxnSpLocks noChangeShapeType="1"/>
            <a:stCxn id="7" idx="0"/>
            <a:endCxn id="6" idx="4"/>
          </p:cNvCxnSpPr>
          <p:nvPr/>
        </p:nvCxnSpPr>
        <p:spPr bwMode="auto">
          <a:xfrm flipV="1">
            <a:off x="6044668" y="3248009"/>
            <a:ext cx="0" cy="4349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" name="AutoShape 10">
            <a:extLst>
              <a:ext uri="{FF2B5EF4-FFF2-40B4-BE49-F238E27FC236}">
                <a16:creationId xmlns:a16="http://schemas.microsoft.com/office/drawing/2014/main" id="{90CCCEB2-BA63-FAE7-C623-9A5A9AC30561}"/>
              </a:ext>
            </a:extLst>
          </p:cNvPr>
          <p:cNvCxnSpPr>
            <a:cxnSpLocks noChangeShapeType="1"/>
            <a:stCxn id="9" idx="6"/>
            <a:endCxn id="7" idx="2"/>
          </p:cNvCxnSpPr>
          <p:nvPr/>
        </p:nvCxnSpPr>
        <p:spPr bwMode="auto">
          <a:xfrm>
            <a:off x="4879082" y="4165584"/>
            <a:ext cx="80558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3" name="AutoShape 11">
            <a:extLst>
              <a:ext uri="{FF2B5EF4-FFF2-40B4-BE49-F238E27FC236}">
                <a16:creationId xmlns:a16="http://schemas.microsoft.com/office/drawing/2014/main" id="{90A564FE-C565-EDCE-D601-DB4415B543C2}"/>
              </a:ext>
            </a:extLst>
          </p:cNvPr>
          <p:cNvCxnSpPr>
            <a:cxnSpLocks noChangeShapeType="1"/>
            <a:stCxn id="8" idx="7"/>
            <a:endCxn id="9" idx="3"/>
          </p:cNvCxnSpPr>
          <p:nvPr/>
        </p:nvCxnSpPr>
        <p:spPr bwMode="auto">
          <a:xfrm flipV="1">
            <a:off x="3490940" y="4506834"/>
            <a:ext cx="773579" cy="4351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" name="AutoShape 12">
            <a:extLst>
              <a:ext uri="{FF2B5EF4-FFF2-40B4-BE49-F238E27FC236}">
                <a16:creationId xmlns:a16="http://schemas.microsoft.com/office/drawing/2014/main" id="{732D8820-87A9-58B9-E9F3-931D7626145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67483" y="2765409"/>
            <a:ext cx="2089867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5" name="AutoShape 13">
            <a:extLst>
              <a:ext uri="{FF2B5EF4-FFF2-40B4-BE49-F238E27FC236}">
                <a16:creationId xmlns:a16="http://schemas.microsoft.com/office/drawing/2014/main" id="{81C25AA6-8FAC-D10B-30D1-B2DEA30A4861}"/>
              </a:ext>
            </a:extLst>
          </p:cNvPr>
          <p:cNvCxnSpPr>
            <a:cxnSpLocks noChangeShapeType="1"/>
            <a:stCxn id="8" idx="5"/>
            <a:endCxn id="7" idx="3"/>
          </p:cNvCxnSpPr>
          <p:nvPr/>
        </p:nvCxnSpPr>
        <p:spPr bwMode="auto">
          <a:xfrm flipV="1">
            <a:off x="3490940" y="4506834"/>
            <a:ext cx="2299167" cy="1117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6" name="Oval 14">
            <a:extLst>
              <a:ext uri="{FF2B5EF4-FFF2-40B4-BE49-F238E27FC236}">
                <a16:creationId xmlns:a16="http://schemas.microsoft.com/office/drawing/2014/main" id="{BDEB726E-3156-DF99-BD6B-17C2952D6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4452" y="3682984"/>
            <a:ext cx="720005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H</a:t>
            </a:r>
          </a:p>
        </p:txBody>
      </p:sp>
      <p:sp>
        <p:nvSpPr>
          <p:cNvPr id="17" name="Oval 15">
            <a:extLst>
              <a:ext uri="{FF2B5EF4-FFF2-40B4-BE49-F238E27FC236}">
                <a16:creationId xmlns:a16="http://schemas.microsoft.com/office/drawing/2014/main" id="{46146AAA-F03A-91F2-9E17-154C883C6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0802" y="2271697"/>
            <a:ext cx="720005" cy="965196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18" name="Oval 16">
            <a:extLst>
              <a:ext uri="{FF2B5EF4-FFF2-40B4-BE49-F238E27FC236}">
                <a16:creationId xmlns:a16="http://schemas.microsoft.com/office/drawing/2014/main" id="{D17EBA28-1E24-F44B-F3AA-7D4FDACDF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1702" y="2271697"/>
            <a:ext cx="720005" cy="965196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19" name="Oval 17">
            <a:extLst>
              <a:ext uri="{FF2B5EF4-FFF2-40B4-BE49-F238E27FC236}">
                <a16:creationId xmlns:a16="http://schemas.microsoft.com/office/drawing/2014/main" id="{BA600FD9-80AA-5FC2-E7A5-60D180308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114" y="3682984"/>
            <a:ext cx="720008" cy="965200"/>
          </a:xfrm>
          <a:prstGeom prst="ellipse">
            <a:avLst/>
          </a:prstGeom>
          <a:solidFill>
            <a:srgbClr val="00B05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altLang="en-US" sz="2400">
                <a:solidFill>
                  <a:schemeClr val="bg1"/>
                </a:solidFill>
              </a:rPr>
              <a:t>G</a:t>
            </a:r>
          </a:p>
        </p:txBody>
      </p:sp>
      <p:cxnSp>
        <p:nvCxnSpPr>
          <p:cNvPr id="20" name="AutoShape 18">
            <a:extLst>
              <a:ext uri="{FF2B5EF4-FFF2-40B4-BE49-F238E27FC236}">
                <a16:creationId xmlns:a16="http://schemas.microsoft.com/office/drawing/2014/main" id="{65BA0770-BC2B-6C8D-88CF-A6B60BE925BA}"/>
              </a:ext>
            </a:extLst>
          </p:cNvPr>
          <p:cNvCxnSpPr>
            <a:cxnSpLocks noChangeShapeType="1"/>
            <a:stCxn id="18" idx="5"/>
            <a:endCxn id="16" idx="1"/>
          </p:cNvCxnSpPr>
          <p:nvPr/>
        </p:nvCxnSpPr>
        <p:spPr bwMode="auto">
          <a:xfrm>
            <a:off x="7996265" y="3095543"/>
            <a:ext cx="1173629" cy="7287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1" name="AutoShape 19">
            <a:extLst>
              <a:ext uri="{FF2B5EF4-FFF2-40B4-BE49-F238E27FC236}">
                <a16:creationId xmlns:a16="http://schemas.microsoft.com/office/drawing/2014/main" id="{2621FD4D-92CD-8111-0158-13C452741CDE}"/>
              </a:ext>
            </a:extLst>
          </p:cNvPr>
          <p:cNvCxnSpPr>
            <a:cxnSpLocks noChangeShapeType="1"/>
            <a:stCxn id="19" idx="6"/>
            <a:endCxn id="16" idx="2"/>
          </p:cNvCxnSpPr>
          <p:nvPr/>
        </p:nvCxnSpPr>
        <p:spPr bwMode="auto">
          <a:xfrm>
            <a:off x="8100122" y="4165584"/>
            <a:ext cx="96433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2" name="AutoShape 20">
            <a:extLst>
              <a:ext uri="{FF2B5EF4-FFF2-40B4-BE49-F238E27FC236}">
                <a16:creationId xmlns:a16="http://schemas.microsoft.com/office/drawing/2014/main" id="{90FFB7FB-1536-2B2E-7CD9-4A6BE0EA858C}"/>
              </a:ext>
            </a:extLst>
          </p:cNvPr>
          <p:cNvCxnSpPr>
            <a:cxnSpLocks noChangeShapeType="1"/>
            <a:stCxn id="18" idx="4"/>
            <a:endCxn id="19" idx="0"/>
          </p:cNvCxnSpPr>
          <p:nvPr/>
        </p:nvCxnSpPr>
        <p:spPr bwMode="auto">
          <a:xfrm flipH="1">
            <a:off x="7740118" y="3236893"/>
            <a:ext cx="1587" cy="4460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3" name="AutoShape 21">
            <a:extLst>
              <a:ext uri="{FF2B5EF4-FFF2-40B4-BE49-F238E27FC236}">
                <a16:creationId xmlns:a16="http://schemas.microsoft.com/office/drawing/2014/main" id="{EC6DA4F6-6DDA-5899-4F31-742CFD2A4EEE}"/>
              </a:ext>
            </a:extLst>
          </p:cNvPr>
          <p:cNvCxnSpPr>
            <a:cxnSpLocks noChangeShapeType="1"/>
            <a:stCxn id="18" idx="6"/>
            <a:endCxn id="17" idx="2"/>
          </p:cNvCxnSpPr>
          <p:nvPr/>
        </p:nvCxnSpPr>
        <p:spPr bwMode="auto">
          <a:xfrm>
            <a:off x="8101707" y="2754295"/>
            <a:ext cx="96909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5" name="Text Box 23">
            <a:extLst>
              <a:ext uri="{FF2B5EF4-FFF2-40B4-BE49-F238E27FC236}">
                <a16:creationId xmlns:a16="http://schemas.microsoft.com/office/drawing/2014/main" id="{B1385BF7-8645-8120-9D62-11BEF431D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510" y="6199514"/>
            <a:ext cx="6419938" cy="6482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>
              <a:spcBef>
                <a:spcPct val="50000"/>
              </a:spcBef>
            </a:pPr>
            <a:endParaRPr kumimoji="1" lang="en-US" altLang="en-US" sz="2400" b="1" dirty="0">
              <a:latin typeface="Courier New" panose="02070309020205020404" pitchFamily="49" charset="0"/>
            </a:endParaRPr>
          </a:p>
        </p:txBody>
      </p:sp>
      <p:sp>
        <p:nvSpPr>
          <p:cNvPr id="26" name="Text Box 24">
            <a:extLst>
              <a:ext uri="{FF2B5EF4-FFF2-40B4-BE49-F238E27FC236}">
                <a16:creationId xmlns:a16="http://schemas.microsoft.com/office/drawing/2014/main" id="{849F3A0D-4BAE-9545-528F-E9123A028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7249" y="6864898"/>
            <a:ext cx="669215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FIFO Queue</a:t>
            </a:r>
          </a:p>
        </p:txBody>
      </p:sp>
      <p:sp>
        <p:nvSpPr>
          <p:cNvPr id="27" name="Text Box 25">
            <a:extLst>
              <a:ext uri="{FF2B5EF4-FFF2-40B4-BE49-F238E27FC236}">
                <a16:creationId xmlns:a16="http://schemas.microsoft.com/office/drawing/2014/main" id="{B5DF7306-F1FE-5027-E1C7-0E1CDA3F5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7802" y="1822434"/>
            <a:ext cx="890644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en-US" sz="2400" b="1">
                <a:solidFill>
                  <a:srgbClr val="006600"/>
                </a:solidFill>
                <a:latin typeface="Courier New" panose="02070309020205020404" pitchFamily="49" charset="0"/>
              </a:rPr>
              <a:t>-</a:t>
            </a:r>
          </a:p>
        </p:txBody>
      </p:sp>
      <p:sp>
        <p:nvSpPr>
          <p:cNvPr id="28" name="Text Box 26">
            <a:extLst>
              <a:ext uri="{FF2B5EF4-FFF2-40B4-BE49-F238E27FC236}">
                <a16:creationId xmlns:a16="http://schemas.microsoft.com/office/drawing/2014/main" id="{731A030E-51D3-9F93-1176-AD133F47B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202" y="6216633"/>
            <a:ext cx="1956087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front</a:t>
            </a:r>
          </a:p>
        </p:txBody>
      </p:sp>
      <p:sp>
        <p:nvSpPr>
          <p:cNvPr id="29" name="Text Box 27">
            <a:extLst>
              <a:ext uri="{FF2B5EF4-FFF2-40B4-BE49-F238E27FC236}">
                <a16:creationId xmlns:a16="http://schemas.microsoft.com/office/drawing/2014/main" id="{C58F30EE-1592-20E2-A4D0-08A481FB9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119" y="6199514"/>
            <a:ext cx="3907855" cy="5891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rIns="0"/>
          <a:lstStyle/>
          <a:p>
            <a:pPr algn="ctr">
              <a:spcBef>
                <a:spcPct val="50000"/>
              </a:spcBef>
            </a:pPr>
            <a:r>
              <a:rPr kumimoji="1" lang="en-US" altLang="en-US" sz="2400" dirty="0"/>
              <a:t>D finished</a:t>
            </a:r>
          </a:p>
        </p:txBody>
      </p:sp>
    </p:spTree>
    <p:extLst>
      <p:ext uri="{BB962C8B-B14F-4D97-AF65-F5344CB8AC3E}">
        <p14:creationId xmlns:p14="http://schemas.microsoft.com/office/powerpoint/2010/main" val="373015336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BE7D4-22E0-F92F-9929-6E956318D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B5C97B7-A27C-DB9D-3EB4-8579DF2B899A}"/>
              </a:ext>
            </a:extLst>
          </p:cNvPr>
          <p:cNvSpPr txBox="1">
            <a:spLocks/>
          </p:cNvSpPr>
          <p:nvPr/>
        </p:nvSpPr>
        <p:spPr>
          <a:xfrm>
            <a:off x="3380408" y="2441839"/>
            <a:ext cx="8534400" cy="2708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88925" indent="-288925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SzPct val="90000"/>
              <a:buFont typeface="Palatino Linotype" panose="02040502050505030304" pitchFamily="18" charset="0"/>
              <a:buChar char="•"/>
              <a:defRPr sz="20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31825" indent="-227013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973138" indent="-231775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anose="02070309020205020404" pitchFamily="49" charset="0"/>
              <a:buChar char="o"/>
              <a:defRPr sz="16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254125" indent="-222250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1430338" indent="-176213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514389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51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13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74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Palatino Linotype" panose="02040502050505030304" pitchFamily="18" charset="0"/>
              <a:buNone/>
            </a:pPr>
            <a:r>
              <a:rPr lang="en-US" sz="8000" b="1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541254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96DCCA7-39BF-1C38-B4D2-CFC806A417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8153" y="1758873"/>
            <a:ext cx="6581775" cy="503872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846A5D3-6262-89B9-3912-84F8B42F3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EX-1 Cont..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426C1DC-9185-4D7C-9534-362CD913B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5275850"/>
              </p:ext>
            </p:extLst>
          </p:nvPr>
        </p:nvGraphicFramePr>
        <p:xfrm>
          <a:off x="379413" y="2090738"/>
          <a:ext cx="3000996" cy="14833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00498">
                  <a:extLst>
                    <a:ext uri="{9D8B030D-6E8A-4147-A177-3AD203B41FA5}">
                      <a16:colId xmlns:a16="http://schemas.microsoft.com/office/drawing/2014/main" val="678018400"/>
                    </a:ext>
                  </a:extLst>
                </a:gridCol>
                <a:gridCol w="1500498">
                  <a:extLst>
                    <a:ext uri="{9D8B030D-6E8A-4147-A177-3AD203B41FA5}">
                      <a16:colId xmlns:a16="http://schemas.microsoft.com/office/drawing/2014/main" val="903375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Stack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Stack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54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Visit A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869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A,B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740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A,B,F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3235548"/>
                  </a:ext>
                </a:extLst>
              </a:tr>
            </a:tbl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3304C0-6297-A661-7E1E-32B1BB02F2E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05882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E183070-47B0-77D1-FB5E-F16796CDEF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8153" y="1625523"/>
            <a:ext cx="6715125" cy="51720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846A5D3-6262-89B9-3912-84F8B42F3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EX-1 Cont..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426C1DC-9185-4D7C-9534-362CD913B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8618321"/>
              </p:ext>
            </p:extLst>
          </p:nvPr>
        </p:nvGraphicFramePr>
        <p:xfrm>
          <a:off x="379413" y="2090738"/>
          <a:ext cx="3000996" cy="18542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00498">
                  <a:extLst>
                    <a:ext uri="{9D8B030D-6E8A-4147-A177-3AD203B41FA5}">
                      <a16:colId xmlns:a16="http://schemas.microsoft.com/office/drawing/2014/main" val="678018400"/>
                    </a:ext>
                  </a:extLst>
                </a:gridCol>
                <a:gridCol w="1500498">
                  <a:extLst>
                    <a:ext uri="{9D8B030D-6E8A-4147-A177-3AD203B41FA5}">
                      <a16:colId xmlns:a16="http://schemas.microsoft.com/office/drawing/2014/main" val="903375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Stack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Stack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54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Visit A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869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A,B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740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A,B,F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3235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A,B,F,H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836741"/>
                  </a:ext>
                </a:extLst>
              </a:tr>
            </a:tbl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3304C0-6297-A661-7E1E-32B1BB02F2E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CB141C-38CB-CE4E-FA4D-977908935A44}"/>
              </a:ext>
            </a:extLst>
          </p:cNvPr>
          <p:cNvSpPr txBox="1"/>
          <p:nvPr/>
        </p:nvSpPr>
        <p:spPr>
          <a:xfrm>
            <a:off x="379413" y="4526481"/>
            <a:ext cx="671512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If you can’t follow Rule 1, then, if possible, pop a vertex off the stack. 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582677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E183070-47B0-77D1-FB5E-F16796CDEF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8153" y="1625523"/>
            <a:ext cx="6715125" cy="51720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846A5D3-6262-89B9-3912-84F8B42F3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EX-1 Cont..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426C1DC-9185-4D7C-9534-362CD913B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4470380"/>
              </p:ext>
            </p:extLst>
          </p:nvPr>
        </p:nvGraphicFramePr>
        <p:xfrm>
          <a:off x="379413" y="2090738"/>
          <a:ext cx="3000996" cy="22250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00498">
                  <a:extLst>
                    <a:ext uri="{9D8B030D-6E8A-4147-A177-3AD203B41FA5}">
                      <a16:colId xmlns:a16="http://schemas.microsoft.com/office/drawing/2014/main" val="678018400"/>
                    </a:ext>
                  </a:extLst>
                </a:gridCol>
                <a:gridCol w="1500498">
                  <a:extLst>
                    <a:ext uri="{9D8B030D-6E8A-4147-A177-3AD203B41FA5}">
                      <a16:colId xmlns:a16="http://schemas.microsoft.com/office/drawing/2014/main" val="903375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Stack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Stack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54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Visit 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869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A,B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740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A,B,F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3235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A,B,F,H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836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Pop 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A,B,F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558921"/>
                  </a:ext>
                </a:extLst>
              </a:tr>
            </a:tbl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3304C0-6297-A661-7E1E-32B1BB02F2E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CB141C-38CB-CE4E-FA4D-977908935A44}"/>
              </a:ext>
            </a:extLst>
          </p:cNvPr>
          <p:cNvSpPr txBox="1"/>
          <p:nvPr/>
        </p:nvSpPr>
        <p:spPr>
          <a:xfrm>
            <a:off x="379413" y="4526481"/>
            <a:ext cx="671512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If you can’t follow Rule 1, then, if possible, pop a vertex off the stack. </a:t>
            </a:r>
            <a:endParaRPr lang="en-MY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56EFC91-ED77-8031-687D-BD237377A920}"/>
              </a:ext>
            </a:extLst>
          </p:cNvPr>
          <p:cNvCxnSpPr/>
          <p:nvPr/>
        </p:nvCxnSpPr>
        <p:spPr>
          <a:xfrm flipV="1">
            <a:off x="8492976" y="4822304"/>
            <a:ext cx="0" cy="1440159"/>
          </a:xfrm>
          <a:prstGeom prst="straightConnector1">
            <a:avLst/>
          </a:prstGeom>
          <a:ln w="57150">
            <a:prstDash val="lgDash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5841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E183070-47B0-77D1-FB5E-F16796CDEF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8153" y="1625523"/>
            <a:ext cx="6715125" cy="51720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846A5D3-6262-89B9-3912-84F8B42F3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EX-1 Cont..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426C1DC-9185-4D7C-9534-362CD913B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4117131"/>
              </p:ext>
            </p:extLst>
          </p:nvPr>
        </p:nvGraphicFramePr>
        <p:xfrm>
          <a:off x="379413" y="2090738"/>
          <a:ext cx="3000996" cy="25958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00498">
                  <a:extLst>
                    <a:ext uri="{9D8B030D-6E8A-4147-A177-3AD203B41FA5}">
                      <a16:colId xmlns:a16="http://schemas.microsoft.com/office/drawing/2014/main" val="678018400"/>
                    </a:ext>
                  </a:extLst>
                </a:gridCol>
                <a:gridCol w="1500498">
                  <a:extLst>
                    <a:ext uri="{9D8B030D-6E8A-4147-A177-3AD203B41FA5}">
                      <a16:colId xmlns:a16="http://schemas.microsoft.com/office/drawing/2014/main" val="903375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Stack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Stack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54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Visit 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869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A,B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740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A,B,F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3235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Visit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A,B,F,H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836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Pop 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A,B,F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558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Pop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/>
                        <a:t>A,B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641995"/>
                  </a:ext>
                </a:extLst>
              </a:tr>
            </a:tbl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3304C0-6297-A661-7E1E-32B1BB02F2E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CB141C-38CB-CE4E-FA4D-977908935A44}"/>
              </a:ext>
            </a:extLst>
          </p:cNvPr>
          <p:cNvSpPr txBox="1"/>
          <p:nvPr/>
        </p:nvSpPr>
        <p:spPr>
          <a:xfrm>
            <a:off x="403827" y="4951116"/>
            <a:ext cx="671512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If you can’t follow Rule 1, then, if possible, pop a vertex off the stack. </a:t>
            </a:r>
            <a:endParaRPr lang="en-MY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56EFC91-ED77-8031-687D-BD237377A920}"/>
              </a:ext>
            </a:extLst>
          </p:cNvPr>
          <p:cNvCxnSpPr/>
          <p:nvPr/>
        </p:nvCxnSpPr>
        <p:spPr>
          <a:xfrm flipV="1">
            <a:off x="8492976" y="4822304"/>
            <a:ext cx="0" cy="1440159"/>
          </a:xfrm>
          <a:prstGeom prst="straightConnector1">
            <a:avLst/>
          </a:prstGeom>
          <a:ln w="57150">
            <a:prstDash val="lgDash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A313DFD8-5D67-0021-F837-DB83BE082C39}"/>
              </a:ext>
            </a:extLst>
          </p:cNvPr>
          <p:cNvCxnSpPr>
            <a:cxnSpLocks/>
          </p:cNvCxnSpPr>
          <p:nvPr/>
        </p:nvCxnSpPr>
        <p:spPr>
          <a:xfrm flipV="1">
            <a:off x="8492976" y="3382144"/>
            <a:ext cx="0" cy="1224135"/>
          </a:xfrm>
          <a:prstGeom prst="straightConnector1">
            <a:avLst/>
          </a:prstGeom>
          <a:ln w="57150">
            <a:prstDash val="lgDash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2145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21595</TotalTime>
  <Words>1805</Words>
  <Application>Microsoft Office PowerPoint</Application>
  <PresentationFormat>Custom</PresentationFormat>
  <Paragraphs>687</Paragraphs>
  <Slides>57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4" baseType="lpstr">
      <vt:lpstr>Arial</vt:lpstr>
      <vt:lpstr>Calibri</vt:lpstr>
      <vt:lpstr>Courier New</vt:lpstr>
      <vt:lpstr>Palatino Linotype</vt:lpstr>
      <vt:lpstr>Times New Roman</vt:lpstr>
      <vt:lpstr>Wingdings</vt:lpstr>
      <vt:lpstr>Office Theme</vt:lpstr>
      <vt:lpstr>Graphs- DFS &amp; BFS</vt:lpstr>
      <vt:lpstr>DEPTH-FIRST SEARCH</vt:lpstr>
      <vt:lpstr>Remember: Rules</vt:lpstr>
      <vt:lpstr>EX-1</vt:lpstr>
      <vt:lpstr>EX-1 Cont..</vt:lpstr>
      <vt:lpstr>EX-1 Cont..</vt:lpstr>
      <vt:lpstr>EX-1 Cont..</vt:lpstr>
      <vt:lpstr>EX-1 Cont..</vt:lpstr>
      <vt:lpstr>EX-1 Cont..</vt:lpstr>
      <vt:lpstr>EX-1 Cont..</vt:lpstr>
      <vt:lpstr>EX-1 Cont..</vt:lpstr>
      <vt:lpstr>EX-1 Cont..</vt:lpstr>
      <vt:lpstr>EX-1 Cont..</vt:lpstr>
      <vt:lpstr>EX-1 Cont..</vt:lpstr>
      <vt:lpstr>EX-1 Cont..</vt:lpstr>
      <vt:lpstr>EX-1</vt:lpstr>
      <vt:lpstr>EX-2</vt:lpstr>
      <vt:lpstr>EX-2 Cont..</vt:lpstr>
      <vt:lpstr>EX-2 Cont..</vt:lpstr>
      <vt:lpstr>EX-2 Cont..</vt:lpstr>
      <vt:lpstr>EX-2 Cont..</vt:lpstr>
      <vt:lpstr>EX-2 Cont..</vt:lpstr>
      <vt:lpstr>EX-2 Cont..</vt:lpstr>
      <vt:lpstr>EX-2 Cont..</vt:lpstr>
      <vt:lpstr>EX-2 Cont..</vt:lpstr>
      <vt:lpstr>EX-2 Cont..</vt:lpstr>
      <vt:lpstr>EX-2 Cont..</vt:lpstr>
      <vt:lpstr>EX-2 Cont..</vt:lpstr>
      <vt:lpstr>EX-2 Cont..</vt:lpstr>
      <vt:lpstr>BREADTH-FIRST SEARCH</vt:lpstr>
      <vt:lpstr>Remember: Rules</vt:lpstr>
      <vt:lpstr>EX-1</vt:lpstr>
      <vt:lpstr>EX-1 Cont..</vt:lpstr>
      <vt:lpstr>EX-1 Cont..</vt:lpstr>
      <vt:lpstr>EX-1 Cont..</vt:lpstr>
      <vt:lpstr>EX-1 Cont..</vt:lpstr>
      <vt:lpstr>EX-1 Cont..</vt:lpstr>
      <vt:lpstr>EX-1 Cont..</vt:lpstr>
      <vt:lpstr>EX-1 Cont..</vt:lpstr>
      <vt:lpstr>EX-1 Cont..</vt:lpstr>
      <vt:lpstr>EX-1 Cont..</vt:lpstr>
      <vt:lpstr>EX-1 Cont..</vt:lpstr>
      <vt:lpstr>EX-1 Cont..</vt:lpstr>
      <vt:lpstr>EX-1 Cont..</vt:lpstr>
      <vt:lpstr>EX-1 Cont..</vt:lpstr>
      <vt:lpstr>EX-1 Cont..</vt:lpstr>
      <vt:lpstr>EX-1 Cont..</vt:lpstr>
      <vt:lpstr>EX-1 Cont..</vt:lpstr>
      <vt:lpstr>EX-1 Cont..</vt:lpstr>
      <vt:lpstr>EX-1 Cont..</vt:lpstr>
      <vt:lpstr>EX-1 Cont..</vt:lpstr>
      <vt:lpstr>EX-1 Cont..</vt:lpstr>
      <vt:lpstr>EX-1 Cont..</vt:lpstr>
      <vt:lpstr>EX-1 Cont..</vt:lpstr>
      <vt:lpstr>EX-1 Cont..</vt:lpstr>
      <vt:lpstr>EX-1 Cont..</vt:lpstr>
      <vt:lpstr>PowerPoint Presentation</vt:lpstr>
    </vt:vector>
  </TitlesOfParts>
  <Company>Sheridan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Vakanski Aleksandar</dc:creator>
  <cp:lastModifiedBy>Al Ali Ghazwan Abdulnabi Abood</cp:lastModifiedBy>
  <cp:revision>2892</cp:revision>
  <cp:lastPrinted>2016-01-16T17:38:40Z</cp:lastPrinted>
  <dcterms:created xsi:type="dcterms:W3CDTF">2014-06-16T13:46:25Z</dcterms:created>
  <dcterms:modified xsi:type="dcterms:W3CDTF">2023-01-05T13:43:26Z</dcterms:modified>
</cp:coreProperties>
</file>